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8" r:id="rId2"/>
    <p:sldId id="259" r:id="rId3"/>
    <p:sldId id="260" r:id="rId4"/>
    <p:sldId id="261" r:id="rId5"/>
    <p:sldId id="262" r:id="rId6"/>
    <p:sldId id="271" r:id="rId7"/>
    <p:sldId id="264" r:id="rId8"/>
    <p:sldId id="265" r:id="rId9"/>
    <p:sldId id="266" r:id="rId10"/>
    <p:sldId id="268" r:id="rId11"/>
    <p:sldId id="269" r:id="rId12"/>
    <p:sldId id="267"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102" d="100"/>
          <a:sy n="102" d="100"/>
        </p:scale>
        <p:origin x="13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8C666-45D3-497E-A323-0FF77F1C0CA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C0510F-7179-41AB-B2D7-304203AA23C5}">
      <dgm:prSet/>
      <dgm:spPr/>
      <dgm:t>
        <a:bodyPr/>
        <a:lstStyle/>
        <a:p>
          <a:pPr>
            <a:lnSpc>
              <a:spcPct val="100000"/>
            </a:lnSpc>
          </a:pPr>
          <a:r>
            <a:rPr lang="en-US" baseline="0"/>
            <a:t>Short History of POBRA</a:t>
          </a:r>
          <a:endParaRPr lang="en-US"/>
        </a:p>
      </dgm:t>
    </dgm:pt>
    <dgm:pt modelId="{08493770-EC01-4D69-B0C5-8E91879BFB37}" type="parTrans" cxnId="{99990447-8598-4FD5-A7B2-DC311CC4513E}">
      <dgm:prSet/>
      <dgm:spPr/>
      <dgm:t>
        <a:bodyPr/>
        <a:lstStyle/>
        <a:p>
          <a:endParaRPr lang="en-US"/>
        </a:p>
      </dgm:t>
    </dgm:pt>
    <dgm:pt modelId="{A504D71A-2850-4707-9E6F-D258E5D3F1C8}" type="sibTrans" cxnId="{99990447-8598-4FD5-A7B2-DC311CC4513E}">
      <dgm:prSet/>
      <dgm:spPr/>
      <dgm:t>
        <a:bodyPr/>
        <a:lstStyle/>
        <a:p>
          <a:pPr>
            <a:lnSpc>
              <a:spcPct val="100000"/>
            </a:lnSpc>
          </a:pPr>
          <a:endParaRPr lang="en-US"/>
        </a:p>
      </dgm:t>
    </dgm:pt>
    <dgm:pt modelId="{C6960751-736D-444B-8677-DA9D8F2E8CC8}">
      <dgm:prSet/>
      <dgm:spPr/>
      <dgm:t>
        <a:bodyPr/>
        <a:lstStyle/>
        <a:p>
          <a:pPr>
            <a:lnSpc>
              <a:spcPct val="100000"/>
            </a:lnSpc>
          </a:pPr>
          <a:r>
            <a:rPr lang="en-US" baseline="0" dirty="0"/>
            <a:t>Complaint Process </a:t>
          </a:r>
          <a:endParaRPr lang="en-US" dirty="0"/>
        </a:p>
      </dgm:t>
    </dgm:pt>
    <dgm:pt modelId="{E479CB32-FA00-41A9-8B63-126F8E2573ED}" type="parTrans" cxnId="{BE6C04FF-B2B1-4C6D-8123-95FE94543336}">
      <dgm:prSet/>
      <dgm:spPr/>
      <dgm:t>
        <a:bodyPr/>
        <a:lstStyle/>
        <a:p>
          <a:endParaRPr lang="en-US"/>
        </a:p>
      </dgm:t>
    </dgm:pt>
    <dgm:pt modelId="{DDA0C6CF-E1A3-4176-A805-4553C7785475}" type="sibTrans" cxnId="{BE6C04FF-B2B1-4C6D-8123-95FE94543336}">
      <dgm:prSet/>
      <dgm:spPr/>
      <dgm:t>
        <a:bodyPr/>
        <a:lstStyle/>
        <a:p>
          <a:pPr>
            <a:lnSpc>
              <a:spcPct val="100000"/>
            </a:lnSpc>
          </a:pPr>
          <a:endParaRPr lang="en-US"/>
        </a:p>
      </dgm:t>
    </dgm:pt>
    <dgm:pt modelId="{10A2F4D4-ED85-4529-BCA5-6765AB2CB595}">
      <dgm:prSet/>
      <dgm:spPr/>
      <dgm:t>
        <a:bodyPr/>
        <a:lstStyle/>
        <a:p>
          <a:pPr>
            <a:lnSpc>
              <a:spcPct val="100000"/>
            </a:lnSpc>
          </a:pPr>
          <a:r>
            <a:rPr lang="en-US" baseline="0" dirty="0"/>
            <a:t>Anatomy of an Investigation </a:t>
          </a:r>
          <a:endParaRPr lang="en-US" dirty="0"/>
        </a:p>
      </dgm:t>
    </dgm:pt>
    <dgm:pt modelId="{F6D2B536-2D67-4751-929E-0F92FC98AF9D}" type="parTrans" cxnId="{82ECAD72-7F26-4781-9813-CED6CE0D5A1B}">
      <dgm:prSet/>
      <dgm:spPr/>
      <dgm:t>
        <a:bodyPr/>
        <a:lstStyle/>
        <a:p>
          <a:endParaRPr lang="en-US"/>
        </a:p>
      </dgm:t>
    </dgm:pt>
    <dgm:pt modelId="{723F9802-5C5F-4D74-BAA6-1327FF7F8272}" type="sibTrans" cxnId="{82ECAD72-7F26-4781-9813-CED6CE0D5A1B}">
      <dgm:prSet/>
      <dgm:spPr/>
      <dgm:t>
        <a:bodyPr/>
        <a:lstStyle/>
        <a:p>
          <a:endParaRPr lang="en-US"/>
        </a:p>
      </dgm:t>
    </dgm:pt>
    <dgm:pt modelId="{4B2D380D-544A-49F1-BF13-7EBE554E3B57}" type="pres">
      <dgm:prSet presAssocID="{DCC8C666-45D3-497E-A323-0FF77F1C0CAA}" presName="root" presStyleCnt="0">
        <dgm:presLayoutVars>
          <dgm:dir/>
          <dgm:resizeHandles val="exact"/>
        </dgm:presLayoutVars>
      </dgm:prSet>
      <dgm:spPr/>
    </dgm:pt>
    <dgm:pt modelId="{1ABA65A3-7002-4C2F-959B-AD2C6498CAC6}" type="pres">
      <dgm:prSet presAssocID="{DCC8C666-45D3-497E-A323-0FF77F1C0CAA}" presName="container" presStyleCnt="0">
        <dgm:presLayoutVars>
          <dgm:dir/>
          <dgm:resizeHandles val="exact"/>
        </dgm:presLayoutVars>
      </dgm:prSet>
      <dgm:spPr/>
    </dgm:pt>
    <dgm:pt modelId="{1D4BE1E5-E3DF-460D-BCE5-2F66260AEAE9}" type="pres">
      <dgm:prSet presAssocID="{C8C0510F-7179-41AB-B2D7-304203AA23C5}" presName="compNode" presStyleCnt="0"/>
      <dgm:spPr/>
    </dgm:pt>
    <dgm:pt modelId="{F9103FA3-388F-4B44-89EC-576D383A81A2}" type="pres">
      <dgm:prSet presAssocID="{C8C0510F-7179-41AB-B2D7-304203AA23C5}" presName="iconBgRect" presStyleLbl="bgShp" presStyleIdx="0" presStyleCnt="3"/>
      <dgm:spPr/>
    </dgm:pt>
    <dgm:pt modelId="{18A49287-2E97-45B4-AD40-3935C8610986}" type="pres">
      <dgm:prSet presAssocID="{C8C0510F-7179-41AB-B2D7-304203AA23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C55C162F-C5A4-4288-9B36-FCB335FE29BF}" type="pres">
      <dgm:prSet presAssocID="{C8C0510F-7179-41AB-B2D7-304203AA23C5}" presName="spaceRect" presStyleCnt="0"/>
      <dgm:spPr/>
    </dgm:pt>
    <dgm:pt modelId="{CBA0B86A-3100-4DE0-8C44-926DEA6BD82B}" type="pres">
      <dgm:prSet presAssocID="{C8C0510F-7179-41AB-B2D7-304203AA23C5}" presName="textRect" presStyleLbl="revTx" presStyleIdx="0" presStyleCnt="3">
        <dgm:presLayoutVars>
          <dgm:chMax val="1"/>
          <dgm:chPref val="1"/>
        </dgm:presLayoutVars>
      </dgm:prSet>
      <dgm:spPr/>
    </dgm:pt>
    <dgm:pt modelId="{E26CC2A8-6D3C-4D75-85F4-996A6BD2FE5B}" type="pres">
      <dgm:prSet presAssocID="{A504D71A-2850-4707-9E6F-D258E5D3F1C8}" presName="sibTrans" presStyleLbl="sibTrans2D1" presStyleIdx="0" presStyleCnt="0"/>
      <dgm:spPr/>
    </dgm:pt>
    <dgm:pt modelId="{C9219E66-71A6-4EB9-A446-F466EC04248B}" type="pres">
      <dgm:prSet presAssocID="{C6960751-736D-444B-8677-DA9D8F2E8CC8}" presName="compNode" presStyleCnt="0"/>
      <dgm:spPr/>
    </dgm:pt>
    <dgm:pt modelId="{C4F04D62-8ECC-4872-9F24-1B9EBCBE85A6}" type="pres">
      <dgm:prSet presAssocID="{C6960751-736D-444B-8677-DA9D8F2E8CC8}" presName="iconBgRect" presStyleLbl="bgShp" presStyleIdx="1" presStyleCnt="3"/>
      <dgm:spPr/>
    </dgm:pt>
    <dgm:pt modelId="{9C0F1C53-C98C-4883-99B4-111C3D5FEF44}" type="pres">
      <dgm:prSet presAssocID="{C6960751-736D-444B-8677-DA9D8F2E8C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7C50446C-5740-4EE0-84A2-41422955CFAC}" type="pres">
      <dgm:prSet presAssocID="{C6960751-736D-444B-8677-DA9D8F2E8CC8}" presName="spaceRect" presStyleCnt="0"/>
      <dgm:spPr/>
    </dgm:pt>
    <dgm:pt modelId="{3EE9027F-5D59-498F-B4B8-1F27B463B18B}" type="pres">
      <dgm:prSet presAssocID="{C6960751-736D-444B-8677-DA9D8F2E8CC8}" presName="textRect" presStyleLbl="revTx" presStyleIdx="1" presStyleCnt="3">
        <dgm:presLayoutVars>
          <dgm:chMax val="1"/>
          <dgm:chPref val="1"/>
        </dgm:presLayoutVars>
      </dgm:prSet>
      <dgm:spPr/>
    </dgm:pt>
    <dgm:pt modelId="{1B298742-4EE5-4E36-A874-63E7709EE66E}" type="pres">
      <dgm:prSet presAssocID="{DDA0C6CF-E1A3-4176-A805-4553C7785475}" presName="sibTrans" presStyleLbl="sibTrans2D1" presStyleIdx="0" presStyleCnt="0"/>
      <dgm:spPr/>
    </dgm:pt>
    <dgm:pt modelId="{0569DD11-4570-4134-ACC2-076B1570993F}" type="pres">
      <dgm:prSet presAssocID="{10A2F4D4-ED85-4529-BCA5-6765AB2CB595}" presName="compNode" presStyleCnt="0"/>
      <dgm:spPr/>
    </dgm:pt>
    <dgm:pt modelId="{44E924FB-0286-41DB-B332-68998FED85AD}" type="pres">
      <dgm:prSet presAssocID="{10A2F4D4-ED85-4529-BCA5-6765AB2CB595}" presName="iconBgRect" presStyleLbl="bgShp" presStyleIdx="2" presStyleCnt="3"/>
      <dgm:spPr/>
    </dgm:pt>
    <dgm:pt modelId="{8C0966D4-4B46-408C-803C-38910B417E33}" type="pres">
      <dgm:prSet presAssocID="{10A2F4D4-ED85-4529-BCA5-6765AB2CB5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1091E3F2-3C56-4DBA-8783-205F120586D2}" type="pres">
      <dgm:prSet presAssocID="{10A2F4D4-ED85-4529-BCA5-6765AB2CB595}" presName="spaceRect" presStyleCnt="0"/>
      <dgm:spPr/>
    </dgm:pt>
    <dgm:pt modelId="{8EFFC221-EDF4-47C6-93A0-94946A1276B9}" type="pres">
      <dgm:prSet presAssocID="{10A2F4D4-ED85-4529-BCA5-6765AB2CB595}" presName="textRect" presStyleLbl="revTx" presStyleIdx="2" presStyleCnt="3">
        <dgm:presLayoutVars>
          <dgm:chMax val="1"/>
          <dgm:chPref val="1"/>
        </dgm:presLayoutVars>
      </dgm:prSet>
      <dgm:spPr/>
    </dgm:pt>
  </dgm:ptLst>
  <dgm:cxnLst>
    <dgm:cxn modelId="{99990447-8598-4FD5-A7B2-DC311CC4513E}" srcId="{DCC8C666-45D3-497E-A323-0FF77F1C0CAA}" destId="{C8C0510F-7179-41AB-B2D7-304203AA23C5}" srcOrd="0" destOrd="0" parTransId="{08493770-EC01-4D69-B0C5-8E91879BFB37}" sibTransId="{A504D71A-2850-4707-9E6F-D258E5D3F1C8}"/>
    <dgm:cxn modelId="{82ECAD72-7F26-4781-9813-CED6CE0D5A1B}" srcId="{DCC8C666-45D3-497E-A323-0FF77F1C0CAA}" destId="{10A2F4D4-ED85-4529-BCA5-6765AB2CB595}" srcOrd="2" destOrd="0" parTransId="{F6D2B536-2D67-4751-929E-0F92FC98AF9D}" sibTransId="{723F9802-5C5F-4D74-BAA6-1327FF7F8272}"/>
    <dgm:cxn modelId="{1851E785-0517-49A2-838A-4B8FF2E0BC65}" type="presOf" srcId="{C8C0510F-7179-41AB-B2D7-304203AA23C5}" destId="{CBA0B86A-3100-4DE0-8C44-926DEA6BD82B}" srcOrd="0" destOrd="0" presId="urn:microsoft.com/office/officeart/2018/2/layout/IconCircleList"/>
    <dgm:cxn modelId="{3A104F98-BECC-44CB-8001-8053332CC6C1}" type="presOf" srcId="{A504D71A-2850-4707-9E6F-D258E5D3F1C8}" destId="{E26CC2A8-6D3C-4D75-85F4-996A6BD2FE5B}" srcOrd="0" destOrd="0" presId="urn:microsoft.com/office/officeart/2018/2/layout/IconCircleList"/>
    <dgm:cxn modelId="{5FBE70B8-F15E-4922-8861-B5E52ECCA0C7}" type="presOf" srcId="{10A2F4D4-ED85-4529-BCA5-6765AB2CB595}" destId="{8EFFC221-EDF4-47C6-93A0-94946A1276B9}" srcOrd="0" destOrd="0" presId="urn:microsoft.com/office/officeart/2018/2/layout/IconCircleList"/>
    <dgm:cxn modelId="{5E3ED2BC-9A61-4CDA-B491-00116C6A98E4}" type="presOf" srcId="{DDA0C6CF-E1A3-4176-A805-4553C7785475}" destId="{1B298742-4EE5-4E36-A874-63E7709EE66E}" srcOrd="0" destOrd="0" presId="urn:microsoft.com/office/officeart/2018/2/layout/IconCircleList"/>
    <dgm:cxn modelId="{D357AAF9-4FF7-45D8-85DE-9A129467EF84}" type="presOf" srcId="{C6960751-736D-444B-8677-DA9D8F2E8CC8}" destId="{3EE9027F-5D59-498F-B4B8-1F27B463B18B}" srcOrd="0" destOrd="0" presId="urn:microsoft.com/office/officeart/2018/2/layout/IconCircleList"/>
    <dgm:cxn modelId="{47A5CAFC-494E-436A-B02F-634917C00868}" type="presOf" srcId="{DCC8C666-45D3-497E-A323-0FF77F1C0CAA}" destId="{4B2D380D-544A-49F1-BF13-7EBE554E3B57}" srcOrd="0" destOrd="0" presId="urn:microsoft.com/office/officeart/2018/2/layout/IconCircleList"/>
    <dgm:cxn modelId="{BE6C04FF-B2B1-4C6D-8123-95FE94543336}" srcId="{DCC8C666-45D3-497E-A323-0FF77F1C0CAA}" destId="{C6960751-736D-444B-8677-DA9D8F2E8CC8}" srcOrd="1" destOrd="0" parTransId="{E479CB32-FA00-41A9-8B63-126F8E2573ED}" sibTransId="{DDA0C6CF-E1A3-4176-A805-4553C7785475}"/>
    <dgm:cxn modelId="{513BD02E-B752-4272-9E0D-7356D985CB1F}" type="presParOf" srcId="{4B2D380D-544A-49F1-BF13-7EBE554E3B57}" destId="{1ABA65A3-7002-4C2F-959B-AD2C6498CAC6}" srcOrd="0" destOrd="0" presId="urn:microsoft.com/office/officeart/2018/2/layout/IconCircleList"/>
    <dgm:cxn modelId="{A50607D9-8657-4C0E-A0F7-24F596AEFE3D}" type="presParOf" srcId="{1ABA65A3-7002-4C2F-959B-AD2C6498CAC6}" destId="{1D4BE1E5-E3DF-460D-BCE5-2F66260AEAE9}" srcOrd="0" destOrd="0" presId="urn:microsoft.com/office/officeart/2018/2/layout/IconCircleList"/>
    <dgm:cxn modelId="{F2CF4708-FE5B-4D77-8B62-27DC8EA8F1A0}" type="presParOf" srcId="{1D4BE1E5-E3DF-460D-BCE5-2F66260AEAE9}" destId="{F9103FA3-388F-4B44-89EC-576D383A81A2}" srcOrd="0" destOrd="0" presId="urn:microsoft.com/office/officeart/2018/2/layout/IconCircleList"/>
    <dgm:cxn modelId="{77DB287B-048A-44B3-8F66-042B1AC3D759}" type="presParOf" srcId="{1D4BE1E5-E3DF-460D-BCE5-2F66260AEAE9}" destId="{18A49287-2E97-45B4-AD40-3935C8610986}" srcOrd="1" destOrd="0" presId="urn:microsoft.com/office/officeart/2018/2/layout/IconCircleList"/>
    <dgm:cxn modelId="{6526B21C-CB27-452D-9D9F-ED16FC21569F}" type="presParOf" srcId="{1D4BE1E5-E3DF-460D-BCE5-2F66260AEAE9}" destId="{C55C162F-C5A4-4288-9B36-FCB335FE29BF}" srcOrd="2" destOrd="0" presId="urn:microsoft.com/office/officeart/2018/2/layout/IconCircleList"/>
    <dgm:cxn modelId="{257C218D-8CFA-4B3D-A288-010DC54DE7B2}" type="presParOf" srcId="{1D4BE1E5-E3DF-460D-BCE5-2F66260AEAE9}" destId="{CBA0B86A-3100-4DE0-8C44-926DEA6BD82B}" srcOrd="3" destOrd="0" presId="urn:microsoft.com/office/officeart/2018/2/layout/IconCircleList"/>
    <dgm:cxn modelId="{A2D17595-6560-4F8B-B251-F972DDD0CFB3}" type="presParOf" srcId="{1ABA65A3-7002-4C2F-959B-AD2C6498CAC6}" destId="{E26CC2A8-6D3C-4D75-85F4-996A6BD2FE5B}" srcOrd="1" destOrd="0" presId="urn:microsoft.com/office/officeart/2018/2/layout/IconCircleList"/>
    <dgm:cxn modelId="{C104A005-9DF1-4CFE-9BB8-F48EE82FF144}" type="presParOf" srcId="{1ABA65A3-7002-4C2F-959B-AD2C6498CAC6}" destId="{C9219E66-71A6-4EB9-A446-F466EC04248B}" srcOrd="2" destOrd="0" presId="urn:microsoft.com/office/officeart/2018/2/layout/IconCircleList"/>
    <dgm:cxn modelId="{504359A9-F2A4-4AD4-AB5D-13E9E4C015BA}" type="presParOf" srcId="{C9219E66-71A6-4EB9-A446-F466EC04248B}" destId="{C4F04D62-8ECC-4872-9F24-1B9EBCBE85A6}" srcOrd="0" destOrd="0" presId="urn:microsoft.com/office/officeart/2018/2/layout/IconCircleList"/>
    <dgm:cxn modelId="{3D81A21E-F777-4D62-97E2-31CC5EF91168}" type="presParOf" srcId="{C9219E66-71A6-4EB9-A446-F466EC04248B}" destId="{9C0F1C53-C98C-4883-99B4-111C3D5FEF44}" srcOrd="1" destOrd="0" presId="urn:microsoft.com/office/officeart/2018/2/layout/IconCircleList"/>
    <dgm:cxn modelId="{2698FF93-6398-4F18-B17E-EB3517F90CED}" type="presParOf" srcId="{C9219E66-71A6-4EB9-A446-F466EC04248B}" destId="{7C50446C-5740-4EE0-84A2-41422955CFAC}" srcOrd="2" destOrd="0" presId="urn:microsoft.com/office/officeart/2018/2/layout/IconCircleList"/>
    <dgm:cxn modelId="{04E503EF-BF04-4E96-8A6F-5AB266C51587}" type="presParOf" srcId="{C9219E66-71A6-4EB9-A446-F466EC04248B}" destId="{3EE9027F-5D59-498F-B4B8-1F27B463B18B}" srcOrd="3" destOrd="0" presId="urn:microsoft.com/office/officeart/2018/2/layout/IconCircleList"/>
    <dgm:cxn modelId="{BBAEBECA-3BC6-4C6E-8168-4933A09635A6}" type="presParOf" srcId="{1ABA65A3-7002-4C2F-959B-AD2C6498CAC6}" destId="{1B298742-4EE5-4E36-A874-63E7709EE66E}" srcOrd="3" destOrd="0" presId="urn:microsoft.com/office/officeart/2018/2/layout/IconCircleList"/>
    <dgm:cxn modelId="{9C8FB0A0-DC6B-4FAE-B83F-251D8F12F6F3}" type="presParOf" srcId="{1ABA65A3-7002-4C2F-959B-AD2C6498CAC6}" destId="{0569DD11-4570-4134-ACC2-076B1570993F}" srcOrd="4" destOrd="0" presId="urn:microsoft.com/office/officeart/2018/2/layout/IconCircleList"/>
    <dgm:cxn modelId="{D0ABDAEB-7E6C-4E93-9088-3C6D67808622}" type="presParOf" srcId="{0569DD11-4570-4134-ACC2-076B1570993F}" destId="{44E924FB-0286-41DB-B332-68998FED85AD}" srcOrd="0" destOrd="0" presId="urn:microsoft.com/office/officeart/2018/2/layout/IconCircleList"/>
    <dgm:cxn modelId="{7A29973E-A8FB-46A3-9ED8-1BA9B72F2B76}" type="presParOf" srcId="{0569DD11-4570-4134-ACC2-076B1570993F}" destId="{8C0966D4-4B46-408C-803C-38910B417E33}" srcOrd="1" destOrd="0" presId="urn:microsoft.com/office/officeart/2018/2/layout/IconCircleList"/>
    <dgm:cxn modelId="{9BF478BC-6451-4F51-92AC-903458640936}" type="presParOf" srcId="{0569DD11-4570-4134-ACC2-076B1570993F}" destId="{1091E3F2-3C56-4DBA-8783-205F120586D2}" srcOrd="2" destOrd="0" presId="urn:microsoft.com/office/officeart/2018/2/layout/IconCircleList"/>
    <dgm:cxn modelId="{19B6C0C7-64AD-4F10-90CB-47D13336D65F}" type="presParOf" srcId="{0569DD11-4570-4134-ACC2-076B1570993F}" destId="{8EFFC221-EDF4-47C6-93A0-94946A1276B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39BE4-BF65-456D-955D-336252B6E7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2AD606-5381-4FD6-AC63-EC39909F97F1}">
      <dgm:prSet/>
      <dgm:spPr/>
      <dgm:t>
        <a:bodyPr/>
        <a:lstStyle/>
        <a:p>
          <a:r>
            <a:rPr lang="en-US" baseline="0"/>
            <a:t>Goes by many names: AB 301, POBAR, etc.</a:t>
          </a:r>
          <a:endParaRPr lang="en-US"/>
        </a:p>
      </dgm:t>
    </dgm:pt>
    <dgm:pt modelId="{CC4D9E4E-577F-4B41-BCAF-460E6A86187F}" type="parTrans" cxnId="{78908549-813B-4181-BBF4-064CB00DA72F}">
      <dgm:prSet/>
      <dgm:spPr/>
      <dgm:t>
        <a:bodyPr/>
        <a:lstStyle/>
        <a:p>
          <a:endParaRPr lang="en-US"/>
        </a:p>
      </dgm:t>
    </dgm:pt>
    <dgm:pt modelId="{E3EB547A-967D-48A7-B4BD-8E430B0AC8ED}" type="sibTrans" cxnId="{78908549-813B-4181-BBF4-064CB00DA72F}">
      <dgm:prSet/>
      <dgm:spPr/>
      <dgm:t>
        <a:bodyPr/>
        <a:lstStyle/>
        <a:p>
          <a:endParaRPr lang="en-US"/>
        </a:p>
      </dgm:t>
    </dgm:pt>
    <dgm:pt modelId="{F3B9B5DE-E13A-42AA-A628-29339E9DE9DF}">
      <dgm:prSet/>
      <dgm:spPr/>
      <dgm:t>
        <a:bodyPr/>
        <a:lstStyle/>
        <a:p>
          <a:r>
            <a:rPr lang="en-US" baseline="0"/>
            <a:t>Introduced in 1974, effective 1977</a:t>
          </a:r>
          <a:endParaRPr lang="en-US"/>
        </a:p>
      </dgm:t>
    </dgm:pt>
    <dgm:pt modelId="{E1E9518A-C5F8-4466-88D8-121E868FA498}" type="parTrans" cxnId="{8D292B1F-81CD-4752-984B-A98F86A0DB70}">
      <dgm:prSet/>
      <dgm:spPr/>
      <dgm:t>
        <a:bodyPr/>
        <a:lstStyle/>
        <a:p>
          <a:endParaRPr lang="en-US"/>
        </a:p>
      </dgm:t>
    </dgm:pt>
    <dgm:pt modelId="{FB811A3D-3698-4FCA-B3EA-7FB43CA48888}" type="sibTrans" cxnId="{8D292B1F-81CD-4752-984B-A98F86A0DB70}">
      <dgm:prSet/>
      <dgm:spPr/>
      <dgm:t>
        <a:bodyPr/>
        <a:lstStyle/>
        <a:p>
          <a:endParaRPr lang="en-US"/>
        </a:p>
      </dgm:t>
    </dgm:pt>
    <dgm:pt modelId="{9867D3F9-5F9A-4D8C-ABBC-0FB074B5D60C}">
      <dgm:prSet/>
      <dgm:spPr/>
      <dgm:t>
        <a:bodyPr/>
        <a:lstStyle/>
        <a:p>
          <a:r>
            <a:rPr lang="en-US" baseline="0"/>
            <a:t>Early Conception from LAPD Police Protective League and Peace Officer Research Association of California (PORAC)</a:t>
          </a:r>
          <a:endParaRPr lang="en-US"/>
        </a:p>
      </dgm:t>
    </dgm:pt>
    <dgm:pt modelId="{4CBB52E9-D84B-48F1-9251-34DCE66F9E6E}" type="parTrans" cxnId="{10E8C5F5-8CEE-4E3E-BC65-6CC4F5418A37}">
      <dgm:prSet/>
      <dgm:spPr/>
      <dgm:t>
        <a:bodyPr/>
        <a:lstStyle/>
        <a:p>
          <a:endParaRPr lang="en-US"/>
        </a:p>
      </dgm:t>
    </dgm:pt>
    <dgm:pt modelId="{DF3CF451-0F5E-4BB6-9ACA-7A2C3F12AB19}" type="sibTrans" cxnId="{10E8C5F5-8CEE-4E3E-BC65-6CC4F5418A37}">
      <dgm:prSet/>
      <dgm:spPr/>
      <dgm:t>
        <a:bodyPr/>
        <a:lstStyle/>
        <a:p>
          <a:endParaRPr lang="en-US"/>
        </a:p>
      </dgm:t>
    </dgm:pt>
    <dgm:pt modelId="{9A7DAF10-2A35-44B1-AE4C-E8362B9DFF10}">
      <dgm:prSet/>
      <dgm:spPr/>
      <dgm:t>
        <a:bodyPr/>
        <a:lstStyle/>
        <a:p>
          <a:r>
            <a:rPr lang="en-US" baseline="0"/>
            <a:t>ACLU was one of the larger supporters of the Act</a:t>
          </a:r>
          <a:endParaRPr lang="en-US"/>
        </a:p>
      </dgm:t>
    </dgm:pt>
    <dgm:pt modelId="{8B91C45E-D9BD-4970-B428-8C64E382CAC4}" type="parTrans" cxnId="{306DCA3C-71BA-4226-902C-8880E5045353}">
      <dgm:prSet/>
      <dgm:spPr/>
      <dgm:t>
        <a:bodyPr/>
        <a:lstStyle/>
        <a:p>
          <a:endParaRPr lang="en-US"/>
        </a:p>
      </dgm:t>
    </dgm:pt>
    <dgm:pt modelId="{9864D97A-3C95-4F97-B7AD-E0391199BA52}" type="sibTrans" cxnId="{306DCA3C-71BA-4226-902C-8880E5045353}">
      <dgm:prSet/>
      <dgm:spPr/>
      <dgm:t>
        <a:bodyPr/>
        <a:lstStyle/>
        <a:p>
          <a:endParaRPr lang="en-US"/>
        </a:p>
      </dgm:t>
    </dgm:pt>
    <dgm:pt modelId="{2EE49DE8-98AF-48F6-952E-F35682D40B1A}">
      <dgm:prSet/>
      <dgm:spPr/>
      <dgm:t>
        <a:bodyPr/>
        <a:lstStyle/>
        <a:p>
          <a:r>
            <a:rPr lang="en-US" baseline="0"/>
            <a:t>The Act was an attempt to rectify gross abuses of power by the internal investigative departments of LAPD</a:t>
          </a:r>
          <a:endParaRPr lang="en-US"/>
        </a:p>
      </dgm:t>
    </dgm:pt>
    <dgm:pt modelId="{6BFB8D86-CF9E-4536-87A2-B92D34CE892B}" type="parTrans" cxnId="{A7BF713F-9C19-42AA-A1AC-0677982325C6}">
      <dgm:prSet/>
      <dgm:spPr/>
      <dgm:t>
        <a:bodyPr/>
        <a:lstStyle/>
        <a:p>
          <a:endParaRPr lang="en-US"/>
        </a:p>
      </dgm:t>
    </dgm:pt>
    <dgm:pt modelId="{1F3CD1FC-722B-4E96-BB58-AF42E496C86D}" type="sibTrans" cxnId="{A7BF713F-9C19-42AA-A1AC-0677982325C6}">
      <dgm:prSet/>
      <dgm:spPr/>
      <dgm:t>
        <a:bodyPr/>
        <a:lstStyle/>
        <a:p>
          <a:endParaRPr lang="en-US"/>
        </a:p>
      </dgm:t>
    </dgm:pt>
    <dgm:pt modelId="{C61B7C69-5048-4290-94FB-361F9FB5341E}" type="pres">
      <dgm:prSet presAssocID="{52C39BE4-BF65-456D-955D-336252B6E74C}" presName="linear" presStyleCnt="0">
        <dgm:presLayoutVars>
          <dgm:animLvl val="lvl"/>
          <dgm:resizeHandles val="exact"/>
        </dgm:presLayoutVars>
      </dgm:prSet>
      <dgm:spPr/>
    </dgm:pt>
    <dgm:pt modelId="{E1BEA3C4-8230-4B65-8804-2C62FA478C6D}" type="pres">
      <dgm:prSet presAssocID="{5E2AD606-5381-4FD6-AC63-EC39909F97F1}" presName="parentText" presStyleLbl="node1" presStyleIdx="0" presStyleCnt="5">
        <dgm:presLayoutVars>
          <dgm:chMax val="0"/>
          <dgm:bulletEnabled val="1"/>
        </dgm:presLayoutVars>
      </dgm:prSet>
      <dgm:spPr/>
    </dgm:pt>
    <dgm:pt modelId="{25F6D1DC-1738-4283-8B40-18AAB365F076}" type="pres">
      <dgm:prSet presAssocID="{E3EB547A-967D-48A7-B4BD-8E430B0AC8ED}" presName="spacer" presStyleCnt="0"/>
      <dgm:spPr/>
    </dgm:pt>
    <dgm:pt modelId="{5B3409E8-2CA1-4108-8FFD-0B096FDE69EF}" type="pres">
      <dgm:prSet presAssocID="{F3B9B5DE-E13A-42AA-A628-29339E9DE9DF}" presName="parentText" presStyleLbl="node1" presStyleIdx="1" presStyleCnt="5">
        <dgm:presLayoutVars>
          <dgm:chMax val="0"/>
          <dgm:bulletEnabled val="1"/>
        </dgm:presLayoutVars>
      </dgm:prSet>
      <dgm:spPr/>
    </dgm:pt>
    <dgm:pt modelId="{B9921424-5EA9-4978-846B-FB9C3BF0E8B6}" type="pres">
      <dgm:prSet presAssocID="{FB811A3D-3698-4FCA-B3EA-7FB43CA48888}" presName="spacer" presStyleCnt="0"/>
      <dgm:spPr/>
    </dgm:pt>
    <dgm:pt modelId="{E0C5EC93-1EEE-424F-917E-105AB5958D5B}" type="pres">
      <dgm:prSet presAssocID="{9867D3F9-5F9A-4D8C-ABBC-0FB074B5D60C}" presName="parentText" presStyleLbl="node1" presStyleIdx="2" presStyleCnt="5">
        <dgm:presLayoutVars>
          <dgm:chMax val="0"/>
          <dgm:bulletEnabled val="1"/>
        </dgm:presLayoutVars>
      </dgm:prSet>
      <dgm:spPr/>
    </dgm:pt>
    <dgm:pt modelId="{8AFCA3B2-A7EE-414D-9958-9EB17D225A55}" type="pres">
      <dgm:prSet presAssocID="{DF3CF451-0F5E-4BB6-9ACA-7A2C3F12AB19}" presName="spacer" presStyleCnt="0"/>
      <dgm:spPr/>
    </dgm:pt>
    <dgm:pt modelId="{8BA8885B-59DA-45C5-804A-7891885192F1}" type="pres">
      <dgm:prSet presAssocID="{9A7DAF10-2A35-44B1-AE4C-E8362B9DFF10}" presName="parentText" presStyleLbl="node1" presStyleIdx="3" presStyleCnt="5">
        <dgm:presLayoutVars>
          <dgm:chMax val="0"/>
          <dgm:bulletEnabled val="1"/>
        </dgm:presLayoutVars>
      </dgm:prSet>
      <dgm:spPr/>
    </dgm:pt>
    <dgm:pt modelId="{33FFD62D-0D33-4152-A52F-C168AA346983}" type="pres">
      <dgm:prSet presAssocID="{9864D97A-3C95-4F97-B7AD-E0391199BA52}" presName="spacer" presStyleCnt="0"/>
      <dgm:spPr/>
    </dgm:pt>
    <dgm:pt modelId="{4A81D0D8-514E-4E0F-ABDD-9357DF359465}" type="pres">
      <dgm:prSet presAssocID="{2EE49DE8-98AF-48F6-952E-F35682D40B1A}" presName="parentText" presStyleLbl="node1" presStyleIdx="4" presStyleCnt="5">
        <dgm:presLayoutVars>
          <dgm:chMax val="0"/>
          <dgm:bulletEnabled val="1"/>
        </dgm:presLayoutVars>
      </dgm:prSet>
      <dgm:spPr/>
    </dgm:pt>
  </dgm:ptLst>
  <dgm:cxnLst>
    <dgm:cxn modelId="{8D292B1F-81CD-4752-984B-A98F86A0DB70}" srcId="{52C39BE4-BF65-456D-955D-336252B6E74C}" destId="{F3B9B5DE-E13A-42AA-A628-29339E9DE9DF}" srcOrd="1" destOrd="0" parTransId="{E1E9518A-C5F8-4466-88D8-121E868FA498}" sibTransId="{FB811A3D-3698-4FCA-B3EA-7FB43CA48888}"/>
    <dgm:cxn modelId="{A025851F-EAEF-448A-8EFD-92E79587ECA5}" type="presOf" srcId="{9A7DAF10-2A35-44B1-AE4C-E8362B9DFF10}" destId="{8BA8885B-59DA-45C5-804A-7891885192F1}" srcOrd="0" destOrd="0" presId="urn:microsoft.com/office/officeart/2005/8/layout/vList2"/>
    <dgm:cxn modelId="{306DCA3C-71BA-4226-902C-8880E5045353}" srcId="{52C39BE4-BF65-456D-955D-336252B6E74C}" destId="{9A7DAF10-2A35-44B1-AE4C-E8362B9DFF10}" srcOrd="3" destOrd="0" parTransId="{8B91C45E-D9BD-4970-B428-8C64E382CAC4}" sibTransId="{9864D97A-3C95-4F97-B7AD-E0391199BA52}"/>
    <dgm:cxn modelId="{A7BF713F-9C19-42AA-A1AC-0677982325C6}" srcId="{52C39BE4-BF65-456D-955D-336252B6E74C}" destId="{2EE49DE8-98AF-48F6-952E-F35682D40B1A}" srcOrd="4" destOrd="0" parTransId="{6BFB8D86-CF9E-4536-87A2-B92D34CE892B}" sibTransId="{1F3CD1FC-722B-4E96-BB58-AF42E496C86D}"/>
    <dgm:cxn modelId="{78908549-813B-4181-BBF4-064CB00DA72F}" srcId="{52C39BE4-BF65-456D-955D-336252B6E74C}" destId="{5E2AD606-5381-4FD6-AC63-EC39909F97F1}" srcOrd="0" destOrd="0" parTransId="{CC4D9E4E-577F-4B41-BCAF-460E6A86187F}" sibTransId="{E3EB547A-967D-48A7-B4BD-8E430B0AC8ED}"/>
    <dgm:cxn modelId="{FE71524C-015D-4412-BDA8-DB9131C27C3E}" type="presOf" srcId="{9867D3F9-5F9A-4D8C-ABBC-0FB074B5D60C}" destId="{E0C5EC93-1EEE-424F-917E-105AB5958D5B}" srcOrd="0" destOrd="0" presId="urn:microsoft.com/office/officeart/2005/8/layout/vList2"/>
    <dgm:cxn modelId="{46C89B72-910C-434F-B395-97212872F577}" type="presOf" srcId="{5E2AD606-5381-4FD6-AC63-EC39909F97F1}" destId="{E1BEA3C4-8230-4B65-8804-2C62FA478C6D}" srcOrd="0" destOrd="0" presId="urn:microsoft.com/office/officeart/2005/8/layout/vList2"/>
    <dgm:cxn modelId="{F831BB80-ADA4-4966-B5CA-657F5776D90B}" type="presOf" srcId="{F3B9B5DE-E13A-42AA-A628-29339E9DE9DF}" destId="{5B3409E8-2CA1-4108-8FFD-0B096FDE69EF}" srcOrd="0" destOrd="0" presId="urn:microsoft.com/office/officeart/2005/8/layout/vList2"/>
    <dgm:cxn modelId="{C36026CC-E112-4A23-8DE6-989885682DD6}" type="presOf" srcId="{2EE49DE8-98AF-48F6-952E-F35682D40B1A}" destId="{4A81D0D8-514E-4E0F-ABDD-9357DF359465}" srcOrd="0" destOrd="0" presId="urn:microsoft.com/office/officeart/2005/8/layout/vList2"/>
    <dgm:cxn modelId="{CF4093F4-EC7B-4475-BA26-AE21CC539662}" type="presOf" srcId="{52C39BE4-BF65-456D-955D-336252B6E74C}" destId="{C61B7C69-5048-4290-94FB-361F9FB5341E}" srcOrd="0" destOrd="0" presId="urn:microsoft.com/office/officeart/2005/8/layout/vList2"/>
    <dgm:cxn modelId="{10E8C5F5-8CEE-4E3E-BC65-6CC4F5418A37}" srcId="{52C39BE4-BF65-456D-955D-336252B6E74C}" destId="{9867D3F9-5F9A-4D8C-ABBC-0FB074B5D60C}" srcOrd="2" destOrd="0" parTransId="{4CBB52E9-D84B-48F1-9251-34DCE66F9E6E}" sibTransId="{DF3CF451-0F5E-4BB6-9ACA-7A2C3F12AB19}"/>
    <dgm:cxn modelId="{94CD68CC-7CF2-4828-869D-CC5FF143FB1B}" type="presParOf" srcId="{C61B7C69-5048-4290-94FB-361F9FB5341E}" destId="{E1BEA3C4-8230-4B65-8804-2C62FA478C6D}" srcOrd="0" destOrd="0" presId="urn:microsoft.com/office/officeart/2005/8/layout/vList2"/>
    <dgm:cxn modelId="{1F10AEDE-9276-45A5-A0FC-8E3446AA45DA}" type="presParOf" srcId="{C61B7C69-5048-4290-94FB-361F9FB5341E}" destId="{25F6D1DC-1738-4283-8B40-18AAB365F076}" srcOrd="1" destOrd="0" presId="urn:microsoft.com/office/officeart/2005/8/layout/vList2"/>
    <dgm:cxn modelId="{C30E35D7-F307-4401-AFA6-A706E2A678AE}" type="presParOf" srcId="{C61B7C69-5048-4290-94FB-361F9FB5341E}" destId="{5B3409E8-2CA1-4108-8FFD-0B096FDE69EF}" srcOrd="2" destOrd="0" presId="urn:microsoft.com/office/officeart/2005/8/layout/vList2"/>
    <dgm:cxn modelId="{2A393F00-05F4-4619-93C3-89E954C17A1B}" type="presParOf" srcId="{C61B7C69-5048-4290-94FB-361F9FB5341E}" destId="{B9921424-5EA9-4978-846B-FB9C3BF0E8B6}" srcOrd="3" destOrd="0" presId="urn:microsoft.com/office/officeart/2005/8/layout/vList2"/>
    <dgm:cxn modelId="{22B6ECF2-6CA1-4A1C-A637-EF5AD7151E4D}" type="presParOf" srcId="{C61B7C69-5048-4290-94FB-361F9FB5341E}" destId="{E0C5EC93-1EEE-424F-917E-105AB5958D5B}" srcOrd="4" destOrd="0" presId="urn:microsoft.com/office/officeart/2005/8/layout/vList2"/>
    <dgm:cxn modelId="{2EF116B6-4ACE-440F-A99C-17D3190F665E}" type="presParOf" srcId="{C61B7C69-5048-4290-94FB-361F9FB5341E}" destId="{8AFCA3B2-A7EE-414D-9958-9EB17D225A55}" srcOrd="5" destOrd="0" presId="urn:microsoft.com/office/officeart/2005/8/layout/vList2"/>
    <dgm:cxn modelId="{2B6A9AE3-B7F1-45AE-A776-5B0A69286334}" type="presParOf" srcId="{C61B7C69-5048-4290-94FB-361F9FB5341E}" destId="{8BA8885B-59DA-45C5-804A-7891885192F1}" srcOrd="6" destOrd="0" presId="urn:microsoft.com/office/officeart/2005/8/layout/vList2"/>
    <dgm:cxn modelId="{330539B0-94D6-40D3-B6D2-BC73A6329713}" type="presParOf" srcId="{C61B7C69-5048-4290-94FB-361F9FB5341E}" destId="{33FFD62D-0D33-4152-A52F-C168AA346983}" srcOrd="7" destOrd="0" presId="urn:microsoft.com/office/officeart/2005/8/layout/vList2"/>
    <dgm:cxn modelId="{C268B583-25C7-44F7-840C-F5B50F2E19F2}" type="presParOf" srcId="{C61B7C69-5048-4290-94FB-361F9FB5341E}" destId="{4A81D0D8-514E-4E0F-ABDD-9357DF35946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39BE4-BF65-456D-955D-336252B6E7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49DE8-98AF-48F6-952E-F35682D40B1A}">
      <dgm:prSet/>
      <dgm:spPr/>
      <dgm:t>
        <a:bodyPr/>
        <a:lstStyle/>
        <a:p>
          <a:r>
            <a:rPr lang="en-US" baseline="0" dirty="0"/>
            <a:t>Can meet with the Watch Commander or Supervisor in person</a:t>
          </a:r>
          <a:endParaRPr lang="en-US" dirty="0"/>
        </a:p>
      </dgm:t>
    </dgm:pt>
    <dgm:pt modelId="{6BFB8D86-CF9E-4536-87A2-B92D34CE892B}" type="parTrans" cxnId="{A7BF713F-9C19-42AA-A1AC-0677982325C6}">
      <dgm:prSet/>
      <dgm:spPr/>
      <dgm:t>
        <a:bodyPr/>
        <a:lstStyle/>
        <a:p>
          <a:endParaRPr lang="en-US"/>
        </a:p>
      </dgm:t>
    </dgm:pt>
    <dgm:pt modelId="{1F3CD1FC-722B-4E96-BB58-AF42E496C86D}" type="sibTrans" cxnId="{A7BF713F-9C19-42AA-A1AC-0677982325C6}">
      <dgm:prSet/>
      <dgm:spPr/>
      <dgm:t>
        <a:bodyPr/>
        <a:lstStyle/>
        <a:p>
          <a:endParaRPr lang="en-US"/>
        </a:p>
      </dgm:t>
    </dgm:pt>
    <dgm:pt modelId="{E21EF8CD-33F0-4EEB-BDF2-9656A0EE7910}">
      <dgm:prSet/>
      <dgm:spPr/>
      <dgm:t>
        <a:bodyPr/>
        <a:lstStyle/>
        <a:p>
          <a:r>
            <a:rPr lang="en-US" baseline="0" dirty="0"/>
            <a:t>Available online (smart phone compatible) </a:t>
          </a:r>
          <a:endParaRPr lang="en-US" dirty="0"/>
        </a:p>
      </dgm:t>
    </dgm:pt>
    <dgm:pt modelId="{853149E9-811D-475D-9E87-912D7F72BAD3}" type="parTrans" cxnId="{B9E9A34C-FD19-468A-8B10-1A39F1FFCAF0}">
      <dgm:prSet/>
      <dgm:spPr/>
      <dgm:t>
        <a:bodyPr/>
        <a:lstStyle/>
        <a:p>
          <a:endParaRPr lang="en-US"/>
        </a:p>
      </dgm:t>
    </dgm:pt>
    <dgm:pt modelId="{5A3F1BDB-069C-4A51-8C6F-15288B0D2B09}" type="sibTrans" cxnId="{B9E9A34C-FD19-468A-8B10-1A39F1FFCAF0}">
      <dgm:prSet/>
      <dgm:spPr/>
      <dgm:t>
        <a:bodyPr/>
        <a:lstStyle/>
        <a:p>
          <a:endParaRPr lang="en-US"/>
        </a:p>
      </dgm:t>
    </dgm:pt>
    <dgm:pt modelId="{42997C0D-F17A-4D6C-9B21-8F63E97E0FF0}">
      <dgm:prSet/>
      <dgm:spPr/>
      <dgm:t>
        <a:bodyPr/>
        <a:lstStyle/>
        <a:p>
          <a:r>
            <a:rPr lang="en-US" baseline="0" dirty="0"/>
            <a:t>Forms available in the PD lobby</a:t>
          </a:r>
          <a:endParaRPr lang="en-US" dirty="0"/>
        </a:p>
      </dgm:t>
    </dgm:pt>
    <dgm:pt modelId="{1728FB4A-848D-45C7-B52B-CEACE0025441}" type="parTrans" cxnId="{4E09F5BE-04AA-482E-A7AC-F9B837EE0135}">
      <dgm:prSet/>
      <dgm:spPr/>
      <dgm:t>
        <a:bodyPr/>
        <a:lstStyle/>
        <a:p>
          <a:endParaRPr lang="en-US"/>
        </a:p>
      </dgm:t>
    </dgm:pt>
    <dgm:pt modelId="{837BDD64-F1AD-4F9B-998B-0370DDDBE6BD}" type="sibTrans" cxnId="{4E09F5BE-04AA-482E-A7AC-F9B837EE0135}">
      <dgm:prSet/>
      <dgm:spPr/>
      <dgm:t>
        <a:bodyPr/>
        <a:lstStyle/>
        <a:p>
          <a:endParaRPr lang="en-US"/>
        </a:p>
      </dgm:t>
    </dgm:pt>
    <dgm:pt modelId="{17361789-D8CF-453E-B813-7A08E236F49D}">
      <dgm:prSet/>
      <dgm:spPr/>
      <dgm:t>
        <a:bodyPr/>
        <a:lstStyle/>
        <a:p>
          <a:r>
            <a:rPr lang="en-US" baseline="0"/>
            <a:t>Can make complaints over the phone</a:t>
          </a:r>
          <a:endParaRPr lang="en-US" dirty="0"/>
        </a:p>
      </dgm:t>
    </dgm:pt>
    <dgm:pt modelId="{6111DC37-DCAA-4C14-9DE4-A64E64893779}" type="parTrans" cxnId="{2305029C-C546-487A-800E-7D3B77458013}">
      <dgm:prSet/>
      <dgm:spPr/>
      <dgm:t>
        <a:bodyPr/>
        <a:lstStyle/>
        <a:p>
          <a:endParaRPr lang="en-US"/>
        </a:p>
      </dgm:t>
    </dgm:pt>
    <dgm:pt modelId="{EDAA8920-C3AF-4EC5-805C-41A9E2C4A9FB}" type="sibTrans" cxnId="{2305029C-C546-487A-800E-7D3B77458013}">
      <dgm:prSet/>
      <dgm:spPr/>
      <dgm:t>
        <a:bodyPr/>
        <a:lstStyle/>
        <a:p>
          <a:endParaRPr lang="en-US"/>
        </a:p>
      </dgm:t>
    </dgm:pt>
    <dgm:pt modelId="{8C32D093-79CE-42F2-AB63-B61EFE3A1E3E}">
      <dgm:prSet/>
      <dgm:spPr/>
      <dgm:t>
        <a:bodyPr/>
        <a:lstStyle/>
        <a:p>
          <a:r>
            <a:rPr lang="en-US" baseline="0" dirty="0"/>
            <a:t>Can make anonymous complaints</a:t>
          </a:r>
        </a:p>
      </dgm:t>
    </dgm:pt>
    <dgm:pt modelId="{1873D6E8-9462-49D3-A380-772C42DD4C4F}" type="parTrans" cxnId="{C1D697B0-9166-4CE8-B3B5-EC15EB57E991}">
      <dgm:prSet/>
      <dgm:spPr/>
      <dgm:t>
        <a:bodyPr/>
        <a:lstStyle/>
        <a:p>
          <a:endParaRPr lang="en-US"/>
        </a:p>
      </dgm:t>
    </dgm:pt>
    <dgm:pt modelId="{E8AE8789-CF57-4F40-BF68-F1579ABA3CB6}" type="sibTrans" cxnId="{C1D697B0-9166-4CE8-B3B5-EC15EB57E991}">
      <dgm:prSet/>
      <dgm:spPr/>
      <dgm:t>
        <a:bodyPr/>
        <a:lstStyle/>
        <a:p>
          <a:endParaRPr lang="en-US"/>
        </a:p>
      </dgm:t>
    </dgm:pt>
    <dgm:pt modelId="{B7CAD7FD-D76F-4628-A684-77B8C977479D}">
      <dgm:prSet/>
      <dgm:spPr/>
      <dgm:t>
        <a:bodyPr/>
        <a:lstStyle/>
        <a:p>
          <a:r>
            <a:rPr lang="en-US" dirty="0"/>
            <a:t>Receive complaints by mail</a:t>
          </a:r>
        </a:p>
      </dgm:t>
    </dgm:pt>
    <dgm:pt modelId="{45208A5C-B605-4026-9DB0-AA1B22C1BB62}" type="parTrans" cxnId="{6B8B1DCD-AE21-4845-950D-25D5BAA6A2F2}">
      <dgm:prSet/>
      <dgm:spPr/>
    </dgm:pt>
    <dgm:pt modelId="{56E5F549-3B17-4F65-B936-D9D3D3F4119D}" type="sibTrans" cxnId="{6B8B1DCD-AE21-4845-950D-25D5BAA6A2F2}">
      <dgm:prSet/>
      <dgm:spPr/>
    </dgm:pt>
    <dgm:pt modelId="{323DE6C7-EAAD-44DE-A6CB-B899890E94D9}">
      <dgm:prSet/>
      <dgm:spPr/>
      <dgm:t>
        <a:bodyPr/>
        <a:lstStyle/>
        <a:p>
          <a:r>
            <a:rPr lang="en-US" dirty="0"/>
            <a:t>Internally generated (observed by employee or supervisor)</a:t>
          </a:r>
        </a:p>
      </dgm:t>
    </dgm:pt>
    <dgm:pt modelId="{C366DF0F-6DB2-4BF7-889A-DF0931D0967C}" type="parTrans" cxnId="{FC6862ED-92B3-4237-B577-C4A081190793}">
      <dgm:prSet/>
      <dgm:spPr/>
    </dgm:pt>
    <dgm:pt modelId="{3054DABD-0F31-4610-B183-7A65DF35D29D}" type="sibTrans" cxnId="{FC6862ED-92B3-4237-B577-C4A081190793}">
      <dgm:prSet/>
      <dgm:spPr/>
    </dgm:pt>
    <dgm:pt modelId="{C61B7C69-5048-4290-94FB-361F9FB5341E}" type="pres">
      <dgm:prSet presAssocID="{52C39BE4-BF65-456D-955D-336252B6E74C}" presName="linear" presStyleCnt="0">
        <dgm:presLayoutVars>
          <dgm:animLvl val="lvl"/>
          <dgm:resizeHandles val="exact"/>
        </dgm:presLayoutVars>
      </dgm:prSet>
      <dgm:spPr/>
    </dgm:pt>
    <dgm:pt modelId="{F3FE037B-AD30-400F-A587-1CF0B5486400}" type="pres">
      <dgm:prSet presAssocID="{E21EF8CD-33F0-4EEB-BDF2-9656A0EE7910}" presName="parentText" presStyleLbl="node1" presStyleIdx="0" presStyleCnt="7">
        <dgm:presLayoutVars>
          <dgm:chMax val="0"/>
          <dgm:bulletEnabled val="1"/>
        </dgm:presLayoutVars>
      </dgm:prSet>
      <dgm:spPr/>
    </dgm:pt>
    <dgm:pt modelId="{AF18B8E6-494C-4D05-9A1B-539B55DD9FDC}" type="pres">
      <dgm:prSet presAssocID="{5A3F1BDB-069C-4A51-8C6F-15288B0D2B09}" presName="spacer" presStyleCnt="0"/>
      <dgm:spPr/>
    </dgm:pt>
    <dgm:pt modelId="{2CDB10C8-B638-4415-9F1D-FB050F633D61}" type="pres">
      <dgm:prSet presAssocID="{42997C0D-F17A-4D6C-9B21-8F63E97E0FF0}" presName="parentText" presStyleLbl="node1" presStyleIdx="1" presStyleCnt="7">
        <dgm:presLayoutVars>
          <dgm:chMax val="0"/>
          <dgm:bulletEnabled val="1"/>
        </dgm:presLayoutVars>
      </dgm:prSet>
      <dgm:spPr/>
    </dgm:pt>
    <dgm:pt modelId="{5D736CDB-7AAD-4835-B3E1-ADF13B1B1326}" type="pres">
      <dgm:prSet presAssocID="{837BDD64-F1AD-4F9B-998B-0370DDDBE6BD}" presName="spacer" presStyleCnt="0"/>
      <dgm:spPr/>
    </dgm:pt>
    <dgm:pt modelId="{1C46DC5C-98E3-4B50-8FBF-997C654AA015}" type="pres">
      <dgm:prSet presAssocID="{17361789-D8CF-453E-B813-7A08E236F49D}" presName="parentText" presStyleLbl="node1" presStyleIdx="2" presStyleCnt="7">
        <dgm:presLayoutVars>
          <dgm:chMax val="0"/>
          <dgm:bulletEnabled val="1"/>
        </dgm:presLayoutVars>
      </dgm:prSet>
      <dgm:spPr/>
    </dgm:pt>
    <dgm:pt modelId="{082AC3EA-0017-42DE-9816-FFB7B61957D5}" type="pres">
      <dgm:prSet presAssocID="{EDAA8920-C3AF-4EC5-805C-41A9E2C4A9FB}" presName="spacer" presStyleCnt="0"/>
      <dgm:spPr/>
    </dgm:pt>
    <dgm:pt modelId="{E0CE38B2-EF6B-40B1-97AE-88B4E7D8545C}" type="pres">
      <dgm:prSet presAssocID="{8C32D093-79CE-42F2-AB63-B61EFE3A1E3E}" presName="parentText" presStyleLbl="node1" presStyleIdx="3" presStyleCnt="7">
        <dgm:presLayoutVars>
          <dgm:chMax val="0"/>
          <dgm:bulletEnabled val="1"/>
        </dgm:presLayoutVars>
      </dgm:prSet>
      <dgm:spPr/>
    </dgm:pt>
    <dgm:pt modelId="{2FA4F543-210A-46E0-B9F6-16B6C113C91D}" type="pres">
      <dgm:prSet presAssocID="{E8AE8789-CF57-4F40-BF68-F1579ABA3CB6}" presName="spacer" presStyleCnt="0"/>
      <dgm:spPr/>
    </dgm:pt>
    <dgm:pt modelId="{4A81D0D8-514E-4E0F-ABDD-9357DF359465}" type="pres">
      <dgm:prSet presAssocID="{2EE49DE8-98AF-48F6-952E-F35682D40B1A}" presName="parentText" presStyleLbl="node1" presStyleIdx="4" presStyleCnt="7">
        <dgm:presLayoutVars>
          <dgm:chMax val="0"/>
          <dgm:bulletEnabled val="1"/>
        </dgm:presLayoutVars>
      </dgm:prSet>
      <dgm:spPr/>
    </dgm:pt>
    <dgm:pt modelId="{FFFB5A7A-4700-4D50-829A-74A559B75AFC}" type="pres">
      <dgm:prSet presAssocID="{1F3CD1FC-722B-4E96-BB58-AF42E496C86D}" presName="spacer" presStyleCnt="0"/>
      <dgm:spPr/>
    </dgm:pt>
    <dgm:pt modelId="{8018E8B6-88D7-4A9B-9B04-F6388FC17EBB}" type="pres">
      <dgm:prSet presAssocID="{B7CAD7FD-D76F-4628-A684-77B8C977479D}" presName="parentText" presStyleLbl="node1" presStyleIdx="5" presStyleCnt="7">
        <dgm:presLayoutVars>
          <dgm:chMax val="0"/>
          <dgm:bulletEnabled val="1"/>
        </dgm:presLayoutVars>
      </dgm:prSet>
      <dgm:spPr/>
    </dgm:pt>
    <dgm:pt modelId="{EB14BC9A-551F-4954-B77E-A43DEBC4C4D8}" type="pres">
      <dgm:prSet presAssocID="{56E5F549-3B17-4F65-B936-D9D3D3F4119D}" presName="spacer" presStyleCnt="0"/>
      <dgm:spPr/>
    </dgm:pt>
    <dgm:pt modelId="{61DBF847-0D2F-442D-9048-002D392AABBD}" type="pres">
      <dgm:prSet presAssocID="{323DE6C7-EAAD-44DE-A6CB-B899890E94D9}" presName="parentText" presStyleLbl="node1" presStyleIdx="6" presStyleCnt="7">
        <dgm:presLayoutVars>
          <dgm:chMax val="0"/>
          <dgm:bulletEnabled val="1"/>
        </dgm:presLayoutVars>
      </dgm:prSet>
      <dgm:spPr/>
    </dgm:pt>
  </dgm:ptLst>
  <dgm:cxnLst>
    <dgm:cxn modelId="{EE7C5B22-4C48-4522-97AE-33B37BAF3ECF}" type="presOf" srcId="{42997C0D-F17A-4D6C-9B21-8F63E97E0FF0}" destId="{2CDB10C8-B638-4415-9F1D-FB050F633D61}" srcOrd="0" destOrd="0" presId="urn:microsoft.com/office/officeart/2005/8/layout/vList2"/>
    <dgm:cxn modelId="{C3BED52C-ED70-41E4-9F39-1B1EBF31816D}" type="presOf" srcId="{B7CAD7FD-D76F-4628-A684-77B8C977479D}" destId="{8018E8B6-88D7-4A9B-9B04-F6388FC17EBB}" srcOrd="0" destOrd="0" presId="urn:microsoft.com/office/officeart/2005/8/layout/vList2"/>
    <dgm:cxn modelId="{A7BF713F-9C19-42AA-A1AC-0677982325C6}" srcId="{52C39BE4-BF65-456D-955D-336252B6E74C}" destId="{2EE49DE8-98AF-48F6-952E-F35682D40B1A}" srcOrd="4" destOrd="0" parTransId="{6BFB8D86-CF9E-4536-87A2-B92D34CE892B}" sibTransId="{1F3CD1FC-722B-4E96-BB58-AF42E496C86D}"/>
    <dgm:cxn modelId="{B9E9A34C-FD19-468A-8B10-1A39F1FFCAF0}" srcId="{52C39BE4-BF65-456D-955D-336252B6E74C}" destId="{E21EF8CD-33F0-4EEB-BDF2-9656A0EE7910}" srcOrd="0" destOrd="0" parTransId="{853149E9-811D-475D-9E87-912D7F72BAD3}" sibTransId="{5A3F1BDB-069C-4A51-8C6F-15288B0D2B09}"/>
    <dgm:cxn modelId="{9494D655-3750-4544-A680-1DD156C5B945}" type="presOf" srcId="{323DE6C7-EAAD-44DE-A6CB-B899890E94D9}" destId="{61DBF847-0D2F-442D-9048-002D392AABBD}" srcOrd="0" destOrd="0" presId="urn:microsoft.com/office/officeart/2005/8/layout/vList2"/>
    <dgm:cxn modelId="{2305029C-C546-487A-800E-7D3B77458013}" srcId="{52C39BE4-BF65-456D-955D-336252B6E74C}" destId="{17361789-D8CF-453E-B813-7A08E236F49D}" srcOrd="2" destOrd="0" parTransId="{6111DC37-DCAA-4C14-9DE4-A64E64893779}" sibTransId="{EDAA8920-C3AF-4EC5-805C-41A9E2C4A9FB}"/>
    <dgm:cxn modelId="{1DA407AA-6479-4AA9-B03F-FDEB1F3B558A}" type="presOf" srcId="{8C32D093-79CE-42F2-AB63-B61EFE3A1E3E}" destId="{E0CE38B2-EF6B-40B1-97AE-88B4E7D8545C}" srcOrd="0" destOrd="0" presId="urn:microsoft.com/office/officeart/2005/8/layout/vList2"/>
    <dgm:cxn modelId="{C1D697B0-9166-4CE8-B3B5-EC15EB57E991}" srcId="{52C39BE4-BF65-456D-955D-336252B6E74C}" destId="{8C32D093-79CE-42F2-AB63-B61EFE3A1E3E}" srcOrd="3" destOrd="0" parTransId="{1873D6E8-9462-49D3-A380-772C42DD4C4F}" sibTransId="{E8AE8789-CF57-4F40-BF68-F1579ABA3CB6}"/>
    <dgm:cxn modelId="{4E09F5BE-04AA-482E-A7AC-F9B837EE0135}" srcId="{52C39BE4-BF65-456D-955D-336252B6E74C}" destId="{42997C0D-F17A-4D6C-9B21-8F63E97E0FF0}" srcOrd="1" destOrd="0" parTransId="{1728FB4A-848D-45C7-B52B-CEACE0025441}" sibTransId="{837BDD64-F1AD-4F9B-998B-0370DDDBE6BD}"/>
    <dgm:cxn modelId="{596C05C9-5E03-4B4A-8894-5A9A82C870B3}" type="presOf" srcId="{17361789-D8CF-453E-B813-7A08E236F49D}" destId="{1C46DC5C-98E3-4B50-8FBF-997C654AA015}" srcOrd="0" destOrd="0" presId="urn:microsoft.com/office/officeart/2005/8/layout/vList2"/>
    <dgm:cxn modelId="{C36026CC-E112-4A23-8DE6-989885682DD6}" type="presOf" srcId="{2EE49DE8-98AF-48F6-952E-F35682D40B1A}" destId="{4A81D0D8-514E-4E0F-ABDD-9357DF359465}" srcOrd="0" destOrd="0" presId="urn:microsoft.com/office/officeart/2005/8/layout/vList2"/>
    <dgm:cxn modelId="{6B8B1DCD-AE21-4845-950D-25D5BAA6A2F2}" srcId="{52C39BE4-BF65-456D-955D-336252B6E74C}" destId="{B7CAD7FD-D76F-4628-A684-77B8C977479D}" srcOrd="5" destOrd="0" parTransId="{45208A5C-B605-4026-9DB0-AA1B22C1BB62}" sibTransId="{56E5F549-3B17-4F65-B936-D9D3D3F4119D}"/>
    <dgm:cxn modelId="{2B2933E8-8D8A-4602-BD85-332A871AFF95}" type="presOf" srcId="{E21EF8CD-33F0-4EEB-BDF2-9656A0EE7910}" destId="{F3FE037B-AD30-400F-A587-1CF0B5486400}" srcOrd="0" destOrd="0" presId="urn:microsoft.com/office/officeart/2005/8/layout/vList2"/>
    <dgm:cxn modelId="{FC6862ED-92B3-4237-B577-C4A081190793}" srcId="{52C39BE4-BF65-456D-955D-336252B6E74C}" destId="{323DE6C7-EAAD-44DE-A6CB-B899890E94D9}" srcOrd="6" destOrd="0" parTransId="{C366DF0F-6DB2-4BF7-889A-DF0931D0967C}" sibTransId="{3054DABD-0F31-4610-B183-7A65DF35D29D}"/>
    <dgm:cxn modelId="{CF4093F4-EC7B-4475-BA26-AE21CC539662}" type="presOf" srcId="{52C39BE4-BF65-456D-955D-336252B6E74C}" destId="{C61B7C69-5048-4290-94FB-361F9FB5341E}" srcOrd="0" destOrd="0" presId="urn:microsoft.com/office/officeart/2005/8/layout/vList2"/>
    <dgm:cxn modelId="{0EED2944-9049-4A7A-B9E2-1E316337E125}" type="presParOf" srcId="{C61B7C69-5048-4290-94FB-361F9FB5341E}" destId="{F3FE037B-AD30-400F-A587-1CF0B5486400}" srcOrd="0" destOrd="0" presId="urn:microsoft.com/office/officeart/2005/8/layout/vList2"/>
    <dgm:cxn modelId="{2D512C85-49DD-4264-9D9E-707CD18C00F6}" type="presParOf" srcId="{C61B7C69-5048-4290-94FB-361F9FB5341E}" destId="{AF18B8E6-494C-4D05-9A1B-539B55DD9FDC}" srcOrd="1" destOrd="0" presId="urn:microsoft.com/office/officeart/2005/8/layout/vList2"/>
    <dgm:cxn modelId="{16D2B28A-ED2A-4176-B29F-96702BFB9577}" type="presParOf" srcId="{C61B7C69-5048-4290-94FB-361F9FB5341E}" destId="{2CDB10C8-B638-4415-9F1D-FB050F633D61}" srcOrd="2" destOrd="0" presId="urn:microsoft.com/office/officeart/2005/8/layout/vList2"/>
    <dgm:cxn modelId="{0046F63E-531D-4199-8106-8A49A6521FEC}" type="presParOf" srcId="{C61B7C69-5048-4290-94FB-361F9FB5341E}" destId="{5D736CDB-7AAD-4835-B3E1-ADF13B1B1326}" srcOrd="3" destOrd="0" presId="urn:microsoft.com/office/officeart/2005/8/layout/vList2"/>
    <dgm:cxn modelId="{89265239-C05F-4EB2-BFAF-A4B7B7D22331}" type="presParOf" srcId="{C61B7C69-5048-4290-94FB-361F9FB5341E}" destId="{1C46DC5C-98E3-4B50-8FBF-997C654AA015}" srcOrd="4" destOrd="0" presId="urn:microsoft.com/office/officeart/2005/8/layout/vList2"/>
    <dgm:cxn modelId="{AF7354B9-361B-4064-BC14-F73A427E9C0D}" type="presParOf" srcId="{C61B7C69-5048-4290-94FB-361F9FB5341E}" destId="{082AC3EA-0017-42DE-9816-FFB7B61957D5}" srcOrd="5" destOrd="0" presId="urn:microsoft.com/office/officeart/2005/8/layout/vList2"/>
    <dgm:cxn modelId="{F49773B9-4FAE-4C6E-9BAE-164DE8242D90}" type="presParOf" srcId="{C61B7C69-5048-4290-94FB-361F9FB5341E}" destId="{E0CE38B2-EF6B-40B1-97AE-88B4E7D8545C}" srcOrd="6" destOrd="0" presId="urn:microsoft.com/office/officeart/2005/8/layout/vList2"/>
    <dgm:cxn modelId="{8B6CF2F6-6F5F-4B24-94CE-F8CC34AF891F}" type="presParOf" srcId="{C61B7C69-5048-4290-94FB-361F9FB5341E}" destId="{2FA4F543-210A-46E0-B9F6-16B6C113C91D}" srcOrd="7" destOrd="0" presId="urn:microsoft.com/office/officeart/2005/8/layout/vList2"/>
    <dgm:cxn modelId="{C268B583-25C7-44F7-840C-F5B50F2E19F2}" type="presParOf" srcId="{C61B7C69-5048-4290-94FB-361F9FB5341E}" destId="{4A81D0D8-514E-4E0F-ABDD-9357DF359465}" srcOrd="8" destOrd="0" presId="urn:microsoft.com/office/officeart/2005/8/layout/vList2"/>
    <dgm:cxn modelId="{1A72222F-E8A0-40E9-8203-96AEB4AAE4F1}" type="presParOf" srcId="{C61B7C69-5048-4290-94FB-361F9FB5341E}" destId="{FFFB5A7A-4700-4D50-829A-74A559B75AFC}" srcOrd="9" destOrd="0" presId="urn:microsoft.com/office/officeart/2005/8/layout/vList2"/>
    <dgm:cxn modelId="{5DCEDC9F-70F7-4793-8D35-7E4896EEB38F}" type="presParOf" srcId="{C61B7C69-5048-4290-94FB-361F9FB5341E}" destId="{8018E8B6-88D7-4A9B-9B04-F6388FC17EBB}" srcOrd="10" destOrd="0" presId="urn:microsoft.com/office/officeart/2005/8/layout/vList2"/>
    <dgm:cxn modelId="{CAA1CFFB-40F6-4516-B403-05DB15338196}" type="presParOf" srcId="{C61B7C69-5048-4290-94FB-361F9FB5341E}" destId="{EB14BC9A-551F-4954-B77E-A43DEBC4C4D8}" srcOrd="11" destOrd="0" presId="urn:microsoft.com/office/officeart/2005/8/layout/vList2"/>
    <dgm:cxn modelId="{007E0F5D-B75B-4E8C-AD57-7A1120147006}" type="presParOf" srcId="{C61B7C69-5048-4290-94FB-361F9FB5341E}" destId="{61DBF847-0D2F-442D-9048-002D392AABB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39BE4-BF65-456D-955D-336252B6E7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49DE8-98AF-48F6-952E-F35682D40B1A}">
      <dgm:prSet/>
      <dgm:spPr/>
      <dgm:t>
        <a:bodyPr/>
        <a:lstStyle/>
        <a:p>
          <a:r>
            <a:rPr lang="en-US" b="1" u="sng" dirty="0"/>
            <a:t>Not sustained- </a:t>
          </a:r>
          <a:r>
            <a:rPr lang="en-US" b="1" dirty="0"/>
            <a:t>When the investigation discloses that there is insufficient evidence to sustain the complaint or fully exonerate the employee.</a:t>
          </a:r>
          <a:endParaRPr lang="en-US" dirty="0"/>
        </a:p>
      </dgm:t>
    </dgm:pt>
    <dgm:pt modelId="{6BFB8D86-CF9E-4536-87A2-B92D34CE892B}" type="parTrans" cxnId="{A7BF713F-9C19-42AA-A1AC-0677982325C6}">
      <dgm:prSet/>
      <dgm:spPr/>
      <dgm:t>
        <a:bodyPr/>
        <a:lstStyle/>
        <a:p>
          <a:endParaRPr lang="en-US"/>
        </a:p>
      </dgm:t>
    </dgm:pt>
    <dgm:pt modelId="{1F3CD1FC-722B-4E96-BB58-AF42E496C86D}" type="sibTrans" cxnId="{A7BF713F-9C19-42AA-A1AC-0677982325C6}">
      <dgm:prSet/>
      <dgm:spPr/>
      <dgm:t>
        <a:bodyPr/>
        <a:lstStyle/>
        <a:p>
          <a:endParaRPr lang="en-US"/>
        </a:p>
      </dgm:t>
    </dgm:pt>
    <dgm:pt modelId="{E21EF8CD-33F0-4EEB-BDF2-9656A0EE7910}">
      <dgm:prSet/>
      <dgm:spPr/>
      <dgm:t>
        <a:bodyPr/>
        <a:lstStyle/>
        <a:p>
          <a:r>
            <a:rPr lang="en-US" b="1" u="sng" dirty="0"/>
            <a:t>Unfounded</a:t>
          </a:r>
          <a:r>
            <a:rPr lang="en-US" b="1" dirty="0"/>
            <a:t>- When the investigation discloses that the alleged acts did not occur or did not involve department members. Complaints that are determined to be frivolous will fall within the classification of unfounded (Penal Code § 832.8).</a:t>
          </a:r>
          <a:endParaRPr lang="en-US" dirty="0"/>
        </a:p>
      </dgm:t>
    </dgm:pt>
    <dgm:pt modelId="{853149E9-811D-475D-9E87-912D7F72BAD3}" type="parTrans" cxnId="{B9E9A34C-FD19-468A-8B10-1A39F1FFCAF0}">
      <dgm:prSet/>
      <dgm:spPr/>
      <dgm:t>
        <a:bodyPr/>
        <a:lstStyle/>
        <a:p>
          <a:endParaRPr lang="en-US"/>
        </a:p>
      </dgm:t>
    </dgm:pt>
    <dgm:pt modelId="{5A3F1BDB-069C-4A51-8C6F-15288B0D2B09}" type="sibTrans" cxnId="{B9E9A34C-FD19-468A-8B10-1A39F1FFCAF0}">
      <dgm:prSet/>
      <dgm:spPr/>
      <dgm:t>
        <a:bodyPr/>
        <a:lstStyle/>
        <a:p>
          <a:endParaRPr lang="en-US"/>
        </a:p>
      </dgm:t>
    </dgm:pt>
    <dgm:pt modelId="{8C32D093-79CE-42F2-AB63-B61EFE3A1E3E}">
      <dgm:prSet/>
      <dgm:spPr/>
      <dgm:t>
        <a:bodyPr/>
        <a:lstStyle/>
        <a:p>
          <a:r>
            <a:rPr lang="en-US" b="1" u="sng" dirty="0"/>
            <a:t>Exonerated</a:t>
          </a:r>
          <a:r>
            <a:rPr lang="en-US" b="1" dirty="0"/>
            <a:t>- When the investigation discloses that the alleged act occurred but that the act was justified, lawful and/or proper.</a:t>
          </a:r>
          <a:endParaRPr lang="en-US" baseline="0" dirty="0"/>
        </a:p>
      </dgm:t>
    </dgm:pt>
    <dgm:pt modelId="{1873D6E8-9462-49D3-A380-772C42DD4C4F}" type="parTrans" cxnId="{C1D697B0-9166-4CE8-B3B5-EC15EB57E991}">
      <dgm:prSet/>
      <dgm:spPr/>
      <dgm:t>
        <a:bodyPr/>
        <a:lstStyle/>
        <a:p>
          <a:endParaRPr lang="en-US"/>
        </a:p>
      </dgm:t>
    </dgm:pt>
    <dgm:pt modelId="{E8AE8789-CF57-4F40-BF68-F1579ABA3CB6}" type="sibTrans" cxnId="{C1D697B0-9166-4CE8-B3B5-EC15EB57E991}">
      <dgm:prSet/>
      <dgm:spPr/>
      <dgm:t>
        <a:bodyPr/>
        <a:lstStyle/>
        <a:p>
          <a:endParaRPr lang="en-US"/>
        </a:p>
      </dgm:t>
    </dgm:pt>
    <dgm:pt modelId="{6BDB22A8-504D-4BD2-8EB7-0D81CBD75D7B}">
      <dgm:prSet/>
      <dgm:spPr/>
      <dgm:t>
        <a:bodyPr/>
        <a:lstStyle/>
        <a:p>
          <a:r>
            <a:rPr lang="en-US" b="1" u="sng" dirty="0"/>
            <a:t>Sustained</a:t>
          </a:r>
          <a:r>
            <a:rPr lang="en-US" b="1" dirty="0"/>
            <a:t>- A final determination that the actions of an employee were found to violate law or department policy.</a:t>
          </a:r>
        </a:p>
      </dgm:t>
    </dgm:pt>
    <dgm:pt modelId="{A651548D-4D67-49AC-88CE-F7FAE80859A4}" type="parTrans" cxnId="{44F58CBB-0CC3-4181-A2DD-6C2E77FF343F}">
      <dgm:prSet/>
      <dgm:spPr/>
      <dgm:t>
        <a:bodyPr/>
        <a:lstStyle/>
        <a:p>
          <a:endParaRPr lang="en-US"/>
        </a:p>
      </dgm:t>
    </dgm:pt>
    <dgm:pt modelId="{EF1E34E6-568D-42E7-8199-523379A3D1D3}" type="sibTrans" cxnId="{44F58CBB-0CC3-4181-A2DD-6C2E77FF343F}">
      <dgm:prSet/>
      <dgm:spPr/>
      <dgm:t>
        <a:bodyPr/>
        <a:lstStyle/>
        <a:p>
          <a:endParaRPr lang="en-US"/>
        </a:p>
      </dgm:t>
    </dgm:pt>
    <dgm:pt modelId="{C61B7C69-5048-4290-94FB-361F9FB5341E}" type="pres">
      <dgm:prSet presAssocID="{52C39BE4-BF65-456D-955D-336252B6E74C}" presName="linear" presStyleCnt="0">
        <dgm:presLayoutVars>
          <dgm:animLvl val="lvl"/>
          <dgm:resizeHandles val="exact"/>
        </dgm:presLayoutVars>
      </dgm:prSet>
      <dgm:spPr/>
    </dgm:pt>
    <dgm:pt modelId="{F3FE037B-AD30-400F-A587-1CF0B5486400}" type="pres">
      <dgm:prSet presAssocID="{E21EF8CD-33F0-4EEB-BDF2-9656A0EE7910}" presName="parentText" presStyleLbl="node1" presStyleIdx="0" presStyleCnt="4">
        <dgm:presLayoutVars>
          <dgm:chMax val="0"/>
          <dgm:bulletEnabled val="1"/>
        </dgm:presLayoutVars>
      </dgm:prSet>
      <dgm:spPr/>
    </dgm:pt>
    <dgm:pt modelId="{AF18B8E6-494C-4D05-9A1B-539B55DD9FDC}" type="pres">
      <dgm:prSet presAssocID="{5A3F1BDB-069C-4A51-8C6F-15288B0D2B09}" presName="spacer" presStyleCnt="0"/>
      <dgm:spPr/>
    </dgm:pt>
    <dgm:pt modelId="{E0CE38B2-EF6B-40B1-97AE-88B4E7D8545C}" type="pres">
      <dgm:prSet presAssocID="{8C32D093-79CE-42F2-AB63-B61EFE3A1E3E}" presName="parentText" presStyleLbl="node1" presStyleIdx="1" presStyleCnt="4">
        <dgm:presLayoutVars>
          <dgm:chMax val="0"/>
          <dgm:bulletEnabled val="1"/>
        </dgm:presLayoutVars>
      </dgm:prSet>
      <dgm:spPr/>
    </dgm:pt>
    <dgm:pt modelId="{2FA4F543-210A-46E0-B9F6-16B6C113C91D}" type="pres">
      <dgm:prSet presAssocID="{E8AE8789-CF57-4F40-BF68-F1579ABA3CB6}" presName="spacer" presStyleCnt="0"/>
      <dgm:spPr/>
    </dgm:pt>
    <dgm:pt modelId="{4A81D0D8-514E-4E0F-ABDD-9357DF359465}" type="pres">
      <dgm:prSet presAssocID="{2EE49DE8-98AF-48F6-952E-F35682D40B1A}" presName="parentText" presStyleLbl="node1" presStyleIdx="2" presStyleCnt="4">
        <dgm:presLayoutVars>
          <dgm:chMax val="0"/>
          <dgm:bulletEnabled val="1"/>
        </dgm:presLayoutVars>
      </dgm:prSet>
      <dgm:spPr/>
    </dgm:pt>
    <dgm:pt modelId="{FFAA54A9-E612-4026-A377-48096CD16CC9}" type="pres">
      <dgm:prSet presAssocID="{1F3CD1FC-722B-4E96-BB58-AF42E496C86D}" presName="spacer" presStyleCnt="0"/>
      <dgm:spPr/>
    </dgm:pt>
    <dgm:pt modelId="{F08ED4C8-8A5F-4647-AE17-CF538AA6B513}" type="pres">
      <dgm:prSet presAssocID="{6BDB22A8-504D-4BD2-8EB7-0D81CBD75D7B}" presName="parentText" presStyleLbl="node1" presStyleIdx="3" presStyleCnt="4">
        <dgm:presLayoutVars>
          <dgm:chMax val="0"/>
          <dgm:bulletEnabled val="1"/>
        </dgm:presLayoutVars>
      </dgm:prSet>
      <dgm:spPr/>
    </dgm:pt>
  </dgm:ptLst>
  <dgm:cxnLst>
    <dgm:cxn modelId="{A7BF713F-9C19-42AA-A1AC-0677982325C6}" srcId="{52C39BE4-BF65-456D-955D-336252B6E74C}" destId="{2EE49DE8-98AF-48F6-952E-F35682D40B1A}" srcOrd="2" destOrd="0" parTransId="{6BFB8D86-CF9E-4536-87A2-B92D34CE892B}" sibTransId="{1F3CD1FC-722B-4E96-BB58-AF42E496C86D}"/>
    <dgm:cxn modelId="{B9E9A34C-FD19-468A-8B10-1A39F1FFCAF0}" srcId="{52C39BE4-BF65-456D-955D-336252B6E74C}" destId="{E21EF8CD-33F0-4EEB-BDF2-9656A0EE7910}" srcOrd="0" destOrd="0" parTransId="{853149E9-811D-475D-9E87-912D7F72BAD3}" sibTransId="{5A3F1BDB-069C-4A51-8C6F-15288B0D2B09}"/>
    <dgm:cxn modelId="{CECB9D51-A2A7-456C-B7AD-064B6B785A92}" type="presOf" srcId="{6BDB22A8-504D-4BD2-8EB7-0D81CBD75D7B}" destId="{F08ED4C8-8A5F-4647-AE17-CF538AA6B513}" srcOrd="0" destOrd="0" presId="urn:microsoft.com/office/officeart/2005/8/layout/vList2"/>
    <dgm:cxn modelId="{1DA407AA-6479-4AA9-B03F-FDEB1F3B558A}" type="presOf" srcId="{8C32D093-79CE-42F2-AB63-B61EFE3A1E3E}" destId="{E0CE38B2-EF6B-40B1-97AE-88B4E7D8545C}" srcOrd="0" destOrd="0" presId="urn:microsoft.com/office/officeart/2005/8/layout/vList2"/>
    <dgm:cxn modelId="{C1D697B0-9166-4CE8-B3B5-EC15EB57E991}" srcId="{52C39BE4-BF65-456D-955D-336252B6E74C}" destId="{8C32D093-79CE-42F2-AB63-B61EFE3A1E3E}" srcOrd="1" destOrd="0" parTransId="{1873D6E8-9462-49D3-A380-772C42DD4C4F}" sibTransId="{E8AE8789-CF57-4F40-BF68-F1579ABA3CB6}"/>
    <dgm:cxn modelId="{44F58CBB-0CC3-4181-A2DD-6C2E77FF343F}" srcId="{52C39BE4-BF65-456D-955D-336252B6E74C}" destId="{6BDB22A8-504D-4BD2-8EB7-0D81CBD75D7B}" srcOrd="3" destOrd="0" parTransId="{A651548D-4D67-49AC-88CE-F7FAE80859A4}" sibTransId="{EF1E34E6-568D-42E7-8199-523379A3D1D3}"/>
    <dgm:cxn modelId="{C36026CC-E112-4A23-8DE6-989885682DD6}" type="presOf" srcId="{2EE49DE8-98AF-48F6-952E-F35682D40B1A}" destId="{4A81D0D8-514E-4E0F-ABDD-9357DF359465}" srcOrd="0" destOrd="0" presId="urn:microsoft.com/office/officeart/2005/8/layout/vList2"/>
    <dgm:cxn modelId="{2B2933E8-8D8A-4602-BD85-332A871AFF95}" type="presOf" srcId="{E21EF8CD-33F0-4EEB-BDF2-9656A0EE7910}" destId="{F3FE037B-AD30-400F-A587-1CF0B5486400}" srcOrd="0" destOrd="0" presId="urn:microsoft.com/office/officeart/2005/8/layout/vList2"/>
    <dgm:cxn modelId="{CF4093F4-EC7B-4475-BA26-AE21CC539662}" type="presOf" srcId="{52C39BE4-BF65-456D-955D-336252B6E74C}" destId="{C61B7C69-5048-4290-94FB-361F9FB5341E}" srcOrd="0" destOrd="0" presId="urn:microsoft.com/office/officeart/2005/8/layout/vList2"/>
    <dgm:cxn modelId="{0EED2944-9049-4A7A-B9E2-1E316337E125}" type="presParOf" srcId="{C61B7C69-5048-4290-94FB-361F9FB5341E}" destId="{F3FE037B-AD30-400F-A587-1CF0B5486400}" srcOrd="0" destOrd="0" presId="urn:microsoft.com/office/officeart/2005/8/layout/vList2"/>
    <dgm:cxn modelId="{2D512C85-49DD-4264-9D9E-707CD18C00F6}" type="presParOf" srcId="{C61B7C69-5048-4290-94FB-361F9FB5341E}" destId="{AF18B8E6-494C-4D05-9A1B-539B55DD9FDC}" srcOrd="1" destOrd="0" presId="urn:microsoft.com/office/officeart/2005/8/layout/vList2"/>
    <dgm:cxn modelId="{F49773B9-4FAE-4C6E-9BAE-164DE8242D90}" type="presParOf" srcId="{C61B7C69-5048-4290-94FB-361F9FB5341E}" destId="{E0CE38B2-EF6B-40B1-97AE-88B4E7D8545C}" srcOrd="2" destOrd="0" presId="urn:microsoft.com/office/officeart/2005/8/layout/vList2"/>
    <dgm:cxn modelId="{8B6CF2F6-6F5F-4B24-94CE-F8CC34AF891F}" type="presParOf" srcId="{C61B7C69-5048-4290-94FB-361F9FB5341E}" destId="{2FA4F543-210A-46E0-B9F6-16B6C113C91D}" srcOrd="3" destOrd="0" presId="urn:microsoft.com/office/officeart/2005/8/layout/vList2"/>
    <dgm:cxn modelId="{C268B583-25C7-44F7-840C-F5B50F2E19F2}" type="presParOf" srcId="{C61B7C69-5048-4290-94FB-361F9FB5341E}" destId="{4A81D0D8-514E-4E0F-ABDD-9357DF359465}" srcOrd="4" destOrd="0" presId="urn:microsoft.com/office/officeart/2005/8/layout/vList2"/>
    <dgm:cxn modelId="{509253D2-D457-4133-8DBD-C09F8B3AB7EF}" type="presParOf" srcId="{C61B7C69-5048-4290-94FB-361F9FB5341E}" destId="{FFAA54A9-E612-4026-A377-48096CD16CC9}" srcOrd="5" destOrd="0" presId="urn:microsoft.com/office/officeart/2005/8/layout/vList2"/>
    <dgm:cxn modelId="{900FBAB5-7D7B-45C6-AFA8-60C17342AC5E}" type="presParOf" srcId="{C61B7C69-5048-4290-94FB-361F9FB5341E}" destId="{F08ED4C8-8A5F-4647-AE17-CF538AA6B5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39BE4-BF65-456D-955D-336252B6E7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21EF8CD-33F0-4EEB-BDF2-9656A0EE7910}">
      <dgm:prSet/>
      <dgm:spPr/>
      <dgm:t>
        <a:bodyPr/>
        <a:lstStyle/>
        <a:p>
          <a:r>
            <a:rPr lang="en-US" baseline="0" dirty="0"/>
            <a:t>Discharge of a firearm at a person </a:t>
          </a:r>
          <a:endParaRPr lang="en-US" dirty="0"/>
        </a:p>
      </dgm:t>
    </dgm:pt>
    <dgm:pt modelId="{853149E9-811D-475D-9E87-912D7F72BAD3}" type="parTrans" cxnId="{B9E9A34C-FD19-468A-8B10-1A39F1FFCAF0}">
      <dgm:prSet/>
      <dgm:spPr/>
      <dgm:t>
        <a:bodyPr/>
        <a:lstStyle/>
        <a:p>
          <a:endParaRPr lang="en-US"/>
        </a:p>
      </dgm:t>
    </dgm:pt>
    <dgm:pt modelId="{5A3F1BDB-069C-4A51-8C6F-15288B0D2B09}" type="sibTrans" cxnId="{B9E9A34C-FD19-468A-8B10-1A39F1FFCAF0}">
      <dgm:prSet/>
      <dgm:spPr/>
      <dgm:t>
        <a:bodyPr/>
        <a:lstStyle/>
        <a:p>
          <a:endParaRPr lang="en-US"/>
        </a:p>
      </dgm:t>
    </dgm:pt>
    <dgm:pt modelId="{42997C0D-F17A-4D6C-9B21-8F63E97E0FF0}">
      <dgm:prSet/>
      <dgm:spPr/>
      <dgm:t>
        <a:bodyPr/>
        <a:lstStyle/>
        <a:p>
          <a:r>
            <a:rPr lang="en-US" baseline="0" dirty="0"/>
            <a:t>Use of force resulting in great bodily injury or death</a:t>
          </a:r>
          <a:endParaRPr lang="en-US" dirty="0"/>
        </a:p>
      </dgm:t>
    </dgm:pt>
    <dgm:pt modelId="{1728FB4A-848D-45C7-B52B-CEACE0025441}" type="parTrans" cxnId="{4E09F5BE-04AA-482E-A7AC-F9B837EE0135}">
      <dgm:prSet/>
      <dgm:spPr/>
      <dgm:t>
        <a:bodyPr/>
        <a:lstStyle/>
        <a:p>
          <a:endParaRPr lang="en-US"/>
        </a:p>
      </dgm:t>
    </dgm:pt>
    <dgm:pt modelId="{837BDD64-F1AD-4F9B-998B-0370DDDBE6BD}" type="sibTrans" cxnId="{4E09F5BE-04AA-482E-A7AC-F9B837EE0135}">
      <dgm:prSet/>
      <dgm:spPr/>
      <dgm:t>
        <a:bodyPr/>
        <a:lstStyle/>
        <a:p>
          <a:endParaRPr lang="en-US"/>
        </a:p>
      </dgm:t>
    </dgm:pt>
    <dgm:pt modelId="{17361789-D8CF-453E-B813-7A08E236F49D}">
      <dgm:prSet/>
      <dgm:spPr/>
      <dgm:t>
        <a:bodyPr/>
        <a:lstStyle/>
        <a:p>
          <a:r>
            <a:rPr lang="en-US" baseline="0" dirty="0"/>
            <a:t>Sustained finding of sexual assault</a:t>
          </a:r>
          <a:endParaRPr lang="en-US" dirty="0"/>
        </a:p>
      </dgm:t>
    </dgm:pt>
    <dgm:pt modelId="{6111DC37-DCAA-4C14-9DE4-A64E64893779}" type="parTrans" cxnId="{2305029C-C546-487A-800E-7D3B77458013}">
      <dgm:prSet/>
      <dgm:spPr/>
      <dgm:t>
        <a:bodyPr/>
        <a:lstStyle/>
        <a:p>
          <a:endParaRPr lang="en-US"/>
        </a:p>
      </dgm:t>
    </dgm:pt>
    <dgm:pt modelId="{EDAA8920-C3AF-4EC5-805C-41A9E2C4A9FB}" type="sibTrans" cxnId="{2305029C-C546-487A-800E-7D3B77458013}">
      <dgm:prSet/>
      <dgm:spPr/>
      <dgm:t>
        <a:bodyPr/>
        <a:lstStyle/>
        <a:p>
          <a:endParaRPr lang="en-US"/>
        </a:p>
      </dgm:t>
    </dgm:pt>
    <dgm:pt modelId="{8C32D093-79CE-42F2-AB63-B61EFE3A1E3E}">
      <dgm:prSet/>
      <dgm:spPr/>
      <dgm:t>
        <a:bodyPr/>
        <a:lstStyle/>
        <a:p>
          <a:r>
            <a:rPr lang="en-US" baseline="0" dirty="0"/>
            <a:t>Sustained finding of dishonesty</a:t>
          </a:r>
        </a:p>
      </dgm:t>
    </dgm:pt>
    <dgm:pt modelId="{1873D6E8-9462-49D3-A380-772C42DD4C4F}" type="parTrans" cxnId="{C1D697B0-9166-4CE8-B3B5-EC15EB57E991}">
      <dgm:prSet/>
      <dgm:spPr/>
      <dgm:t>
        <a:bodyPr/>
        <a:lstStyle/>
        <a:p>
          <a:endParaRPr lang="en-US"/>
        </a:p>
      </dgm:t>
    </dgm:pt>
    <dgm:pt modelId="{E8AE8789-CF57-4F40-BF68-F1579ABA3CB6}" type="sibTrans" cxnId="{C1D697B0-9166-4CE8-B3B5-EC15EB57E991}">
      <dgm:prSet/>
      <dgm:spPr/>
      <dgm:t>
        <a:bodyPr/>
        <a:lstStyle/>
        <a:p>
          <a:endParaRPr lang="en-US"/>
        </a:p>
      </dgm:t>
    </dgm:pt>
    <dgm:pt modelId="{C61B7C69-5048-4290-94FB-361F9FB5341E}" type="pres">
      <dgm:prSet presAssocID="{52C39BE4-BF65-456D-955D-336252B6E74C}" presName="linear" presStyleCnt="0">
        <dgm:presLayoutVars>
          <dgm:animLvl val="lvl"/>
          <dgm:resizeHandles val="exact"/>
        </dgm:presLayoutVars>
      </dgm:prSet>
      <dgm:spPr/>
    </dgm:pt>
    <dgm:pt modelId="{F3FE037B-AD30-400F-A587-1CF0B5486400}" type="pres">
      <dgm:prSet presAssocID="{E21EF8CD-33F0-4EEB-BDF2-9656A0EE7910}" presName="parentText" presStyleLbl="node1" presStyleIdx="0" presStyleCnt="4">
        <dgm:presLayoutVars>
          <dgm:chMax val="0"/>
          <dgm:bulletEnabled val="1"/>
        </dgm:presLayoutVars>
      </dgm:prSet>
      <dgm:spPr/>
    </dgm:pt>
    <dgm:pt modelId="{AF18B8E6-494C-4D05-9A1B-539B55DD9FDC}" type="pres">
      <dgm:prSet presAssocID="{5A3F1BDB-069C-4A51-8C6F-15288B0D2B09}" presName="spacer" presStyleCnt="0"/>
      <dgm:spPr/>
    </dgm:pt>
    <dgm:pt modelId="{2CDB10C8-B638-4415-9F1D-FB050F633D61}" type="pres">
      <dgm:prSet presAssocID="{42997C0D-F17A-4D6C-9B21-8F63E97E0FF0}" presName="parentText" presStyleLbl="node1" presStyleIdx="1" presStyleCnt="4">
        <dgm:presLayoutVars>
          <dgm:chMax val="0"/>
          <dgm:bulletEnabled val="1"/>
        </dgm:presLayoutVars>
      </dgm:prSet>
      <dgm:spPr/>
    </dgm:pt>
    <dgm:pt modelId="{5D736CDB-7AAD-4835-B3E1-ADF13B1B1326}" type="pres">
      <dgm:prSet presAssocID="{837BDD64-F1AD-4F9B-998B-0370DDDBE6BD}" presName="spacer" presStyleCnt="0"/>
      <dgm:spPr/>
    </dgm:pt>
    <dgm:pt modelId="{1C46DC5C-98E3-4B50-8FBF-997C654AA015}" type="pres">
      <dgm:prSet presAssocID="{17361789-D8CF-453E-B813-7A08E236F49D}" presName="parentText" presStyleLbl="node1" presStyleIdx="2" presStyleCnt="4">
        <dgm:presLayoutVars>
          <dgm:chMax val="0"/>
          <dgm:bulletEnabled val="1"/>
        </dgm:presLayoutVars>
      </dgm:prSet>
      <dgm:spPr/>
    </dgm:pt>
    <dgm:pt modelId="{082AC3EA-0017-42DE-9816-FFB7B61957D5}" type="pres">
      <dgm:prSet presAssocID="{EDAA8920-C3AF-4EC5-805C-41A9E2C4A9FB}" presName="spacer" presStyleCnt="0"/>
      <dgm:spPr/>
    </dgm:pt>
    <dgm:pt modelId="{E0CE38B2-EF6B-40B1-97AE-88B4E7D8545C}" type="pres">
      <dgm:prSet presAssocID="{8C32D093-79CE-42F2-AB63-B61EFE3A1E3E}" presName="parentText" presStyleLbl="node1" presStyleIdx="3" presStyleCnt="4">
        <dgm:presLayoutVars>
          <dgm:chMax val="0"/>
          <dgm:bulletEnabled val="1"/>
        </dgm:presLayoutVars>
      </dgm:prSet>
      <dgm:spPr/>
    </dgm:pt>
  </dgm:ptLst>
  <dgm:cxnLst>
    <dgm:cxn modelId="{EE7C5B22-4C48-4522-97AE-33B37BAF3ECF}" type="presOf" srcId="{42997C0D-F17A-4D6C-9B21-8F63E97E0FF0}" destId="{2CDB10C8-B638-4415-9F1D-FB050F633D61}" srcOrd="0" destOrd="0" presId="urn:microsoft.com/office/officeart/2005/8/layout/vList2"/>
    <dgm:cxn modelId="{B9E9A34C-FD19-468A-8B10-1A39F1FFCAF0}" srcId="{52C39BE4-BF65-456D-955D-336252B6E74C}" destId="{E21EF8CD-33F0-4EEB-BDF2-9656A0EE7910}" srcOrd="0" destOrd="0" parTransId="{853149E9-811D-475D-9E87-912D7F72BAD3}" sibTransId="{5A3F1BDB-069C-4A51-8C6F-15288B0D2B09}"/>
    <dgm:cxn modelId="{2305029C-C546-487A-800E-7D3B77458013}" srcId="{52C39BE4-BF65-456D-955D-336252B6E74C}" destId="{17361789-D8CF-453E-B813-7A08E236F49D}" srcOrd="2" destOrd="0" parTransId="{6111DC37-DCAA-4C14-9DE4-A64E64893779}" sibTransId="{EDAA8920-C3AF-4EC5-805C-41A9E2C4A9FB}"/>
    <dgm:cxn modelId="{1DA407AA-6479-4AA9-B03F-FDEB1F3B558A}" type="presOf" srcId="{8C32D093-79CE-42F2-AB63-B61EFE3A1E3E}" destId="{E0CE38B2-EF6B-40B1-97AE-88B4E7D8545C}" srcOrd="0" destOrd="0" presId="urn:microsoft.com/office/officeart/2005/8/layout/vList2"/>
    <dgm:cxn modelId="{C1D697B0-9166-4CE8-B3B5-EC15EB57E991}" srcId="{52C39BE4-BF65-456D-955D-336252B6E74C}" destId="{8C32D093-79CE-42F2-AB63-B61EFE3A1E3E}" srcOrd="3" destOrd="0" parTransId="{1873D6E8-9462-49D3-A380-772C42DD4C4F}" sibTransId="{E8AE8789-CF57-4F40-BF68-F1579ABA3CB6}"/>
    <dgm:cxn modelId="{4E09F5BE-04AA-482E-A7AC-F9B837EE0135}" srcId="{52C39BE4-BF65-456D-955D-336252B6E74C}" destId="{42997C0D-F17A-4D6C-9B21-8F63E97E0FF0}" srcOrd="1" destOrd="0" parTransId="{1728FB4A-848D-45C7-B52B-CEACE0025441}" sibTransId="{837BDD64-F1AD-4F9B-998B-0370DDDBE6BD}"/>
    <dgm:cxn modelId="{596C05C9-5E03-4B4A-8894-5A9A82C870B3}" type="presOf" srcId="{17361789-D8CF-453E-B813-7A08E236F49D}" destId="{1C46DC5C-98E3-4B50-8FBF-997C654AA015}" srcOrd="0" destOrd="0" presId="urn:microsoft.com/office/officeart/2005/8/layout/vList2"/>
    <dgm:cxn modelId="{2B2933E8-8D8A-4602-BD85-332A871AFF95}" type="presOf" srcId="{E21EF8CD-33F0-4EEB-BDF2-9656A0EE7910}" destId="{F3FE037B-AD30-400F-A587-1CF0B5486400}" srcOrd="0" destOrd="0" presId="urn:microsoft.com/office/officeart/2005/8/layout/vList2"/>
    <dgm:cxn modelId="{CF4093F4-EC7B-4475-BA26-AE21CC539662}" type="presOf" srcId="{52C39BE4-BF65-456D-955D-336252B6E74C}" destId="{C61B7C69-5048-4290-94FB-361F9FB5341E}" srcOrd="0" destOrd="0" presId="urn:microsoft.com/office/officeart/2005/8/layout/vList2"/>
    <dgm:cxn modelId="{0EED2944-9049-4A7A-B9E2-1E316337E125}" type="presParOf" srcId="{C61B7C69-5048-4290-94FB-361F9FB5341E}" destId="{F3FE037B-AD30-400F-A587-1CF0B5486400}" srcOrd="0" destOrd="0" presId="urn:microsoft.com/office/officeart/2005/8/layout/vList2"/>
    <dgm:cxn modelId="{2D512C85-49DD-4264-9D9E-707CD18C00F6}" type="presParOf" srcId="{C61B7C69-5048-4290-94FB-361F9FB5341E}" destId="{AF18B8E6-494C-4D05-9A1B-539B55DD9FDC}" srcOrd="1" destOrd="0" presId="urn:microsoft.com/office/officeart/2005/8/layout/vList2"/>
    <dgm:cxn modelId="{16D2B28A-ED2A-4176-B29F-96702BFB9577}" type="presParOf" srcId="{C61B7C69-5048-4290-94FB-361F9FB5341E}" destId="{2CDB10C8-B638-4415-9F1D-FB050F633D61}" srcOrd="2" destOrd="0" presId="urn:microsoft.com/office/officeart/2005/8/layout/vList2"/>
    <dgm:cxn modelId="{0046F63E-531D-4199-8106-8A49A6521FEC}" type="presParOf" srcId="{C61B7C69-5048-4290-94FB-361F9FB5341E}" destId="{5D736CDB-7AAD-4835-B3E1-ADF13B1B1326}" srcOrd="3" destOrd="0" presId="urn:microsoft.com/office/officeart/2005/8/layout/vList2"/>
    <dgm:cxn modelId="{89265239-C05F-4EB2-BFAF-A4B7B7D22331}" type="presParOf" srcId="{C61B7C69-5048-4290-94FB-361F9FB5341E}" destId="{1C46DC5C-98E3-4B50-8FBF-997C654AA015}" srcOrd="4" destOrd="0" presId="urn:microsoft.com/office/officeart/2005/8/layout/vList2"/>
    <dgm:cxn modelId="{AF7354B9-361B-4064-BC14-F73A427E9C0D}" type="presParOf" srcId="{C61B7C69-5048-4290-94FB-361F9FB5341E}" destId="{082AC3EA-0017-42DE-9816-FFB7B61957D5}" srcOrd="5" destOrd="0" presId="urn:microsoft.com/office/officeart/2005/8/layout/vList2"/>
    <dgm:cxn modelId="{F49773B9-4FAE-4C6E-9BAE-164DE8242D90}" type="presParOf" srcId="{C61B7C69-5048-4290-94FB-361F9FB5341E}" destId="{E0CE38B2-EF6B-40B1-97AE-88B4E7D854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3FA3-388F-4B44-89EC-576D383A81A2}">
      <dsp:nvSpPr>
        <dsp:cNvPr id="0" name=""/>
        <dsp:cNvSpPr/>
      </dsp:nvSpPr>
      <dsp:spPr>
        <a:xfrm>
          <a:off x="275141" y="1697300"/>
          <a:ext cx="806877" cy="8068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49287-2E97-45B4-AD40-3935C8610986}">
      <dsp:nvSpPr>
        <dsp:cNvPr id="0" name=""/>
        <dsp:cNvSpPr/>
      </dsp:nvSpPr>
      <dsp:spPr>
        <a:xfrm>
          <a:off x="444585" y="1866744"/>
          <a:ext cx="467988" cy="467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A0B86A-3100-4DE0-8C44-926DEA6BD82B}">
      <dsp:nvSpPr>
        <dsp:cNvPr id="0" name=""/>
        <dsp:cNvSpPr/>
      </dsp:nvSpPr>
      <dsp:spPr>
        <a:xfrm>
          <a:off x="1254921" y="1697300"/>
          <a:ext cx="1901925" cy="8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a:t>Short History of POBRA</a:t>
          </a:r>
          <a:endParaRPr lang="en-US" sz="2200" kern="1200"/>
        </a:p>
      </dsp:txBody>
      <dsp:txXfrm>
        <a:off x="1254921" y="1697300"/>
        <a:ext cx="1901925" cy="806877"/>
      </dsp:txXfrm>
    </dsp:sp>
    <dsp:sp modelId="{C4F04D62-8ECC-4872-9F24-1B9EBCBE85A6}">
      <dsp:nvSpPr>
        <dsp:cNvPr id="0" name=""/>
        <dsp:cNvSpPr/>
      </dsp:nvSpPr>
      <dsp:spPr>
        <a:xfrm>
          <a:off x="3488242" y="1697300"/>
          <a:ext cx="806877" cy="8068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F1C53-C98C-4883-99B4-111C3D5FEF44}">
      <dsp:nvSpPr>
        <dsp:cNvPr id="0" name=""/>
        <dsp:cNvSpPr/>
      </dsp:nvSpPr>
      <dsp:spPr>
        <a:xfrm>
          <a:off x="3657687" y="1866744"/>
          <a:ext cx="467988" cy="467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E9027F-5D59-498F-B4B8-1F27B463B18B}">
      <dsp:nvSpPr>
        <dsp:cNvPr id="0" name=""/>
        <dsp:cNvSpPr/>
      </dsp:nvSpPr>
      <dsp:spPr>
        <a:xfrm>
          <a:off x="4468022" y="1697300"/>
          <a:ext cx="1901925" cy="8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dirty="0"/>
            <a:t>Complaint Process </a:t>
          </a:r>
          <a:endParaRPr lang="en-US" sz="2200" kern="1200" dirty="0"/>
        </a:p>
      </dsp:txBody>
      <dsp:txXfrm>
        <a:off x="4468022" y="1697300"/>
        <a:ext cx="1901925" cy="806877"/>
      </dsp:txXfrm>
    </dsp:sp>
    <dsp:sp modelId="{44E924FB-0286-41DB-B332-68998FED85AD}">
      <dsp:nvSpPr>
        <dsp:cNvPr id="0" name=""/>
        <dsp:cNvSpPr/>
      </dsp:nvSpPr>
      <dsp:spPr>
        <a:xfrm>
          <a:off x="6701344" y="1697300"/>
          <a:ext cx="806877" cy="8068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966D4-4B46-408C-803C-38910B417E33}">
      <dsp:nvSpPr>
        <dsp:cNvPr id="0" name=""/>
        <dsp:cNvSpPr/>
      </dsp:nvSpPr>
      <dsp:spPr>
        <a:xfrm>
          <a:off x="6870788" y="1866744"/>
          <a:ext cx="467988" cy="467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FFC221-EDF4-47C6-93A0-94946A1276B9}">
      <dsp:nvSpPr>
        <dsp:cNvPr id="0" name=""/>
        <dsp:cNvSpPr/>
      </dsp:nvSpPr>
      <dsp:spPr>
        <a:xfrm>
          <a:off x="7681124" y="1697300"/>
          <a:ext cx="1901925" cy="806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dirty="0"/>
            <a:t>Anatomy of an Investigation </a:t>
          </a:r>
          <a:endParaRPr lang="en-US" sz="2200" kern="1200" dirty="0"/>
        </a:p>
      </dsp:txBody>
      <dsp:txXfrm>
        <a:off x="7681124" y="1697300"/>
        <a:ext cx="1901925" cy="806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EA3C4-8230-4B65-8804-2C62FA478C6D}">
      <dsp:nvSpPr>
        <dsp:cNvPr id="0" name=""/>
        <dsp:cNvSpPr/>
      </dsp:nvSpPr>
      <dsp:spPr>
        <a:xfrm>
          <a:off x="0" y="31407"/>
          <a:ext cx="5990135" cy="998375"/>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Goes by many names: AB 301, POBAR, etc.</a:t>
          </a:r>
          <a:endParaRPr lang="en-US" sz="1800" kern="1200"/>
        </a:p>
      </dsp:txBody>
      <dsp:txXfrm>
        <a:off x="48737" y="80144"/>
        <a:ext cx="5892661" cy="900901"/>
      </dsp:txXfrm>
    </dsp:sp>
    <dsp:sp modelId="{5B3409E8-2CA1-4108-8FFD-0B096FDE69EF}">
      <dsp:nvSpPr>
        <dsp:cNvPr id="0" name=""/>
        <dsp:cNvSpPr/>
      </dsp:nvSpPr>
      <dsp:spPr>
        <a:xfrm>
          <a:off x="0" y="1081623"/>
          <a:ext cx="5990135" cy="998375"/>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Introduced in 1974, effective 1977</a:t>
          </a:r>
          <a:endParaRPr lang="en-US" sz="1800" kern="1200"/>
        </a:p>
      </dsp:txBody>
      <dsp:txXfrm>
        <a:off x="48737" y="1130360"/>
        <a:ext cx="5892661" cy="900901"/>
      </dsp:txXfrm>
    </dsp:sp>
    <dsp:sp modelId="{E0C5EC93-1EEE-424F-917E-105AB5958D5B}">
      <dsp:nvSpPr>
        <dsp:cNvPr id="0" name=""/>
        <dsp:cNvSpPr/>
      </dsp:nvSpPr>
      <dsp:spPr>
        <a:xfrm>
          <a:off x="0" y="2131839"/>
          <a:ext cx="5990135" cy="998375"/>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Early Conception from LAPD Police Protective League and Peace Officer Research Association of California (PORAC)</a:t>
          </a:r>
          <a:endParaRPr lang="en-US" sz="1800" kern="1200"/>
        </a:p>
      </dsp:txBody>
      <dsp:txXfrm>
        <a:off x="48737" y="2180576"/>
        <a:ext cx="5892661" cy="900901"/>
      </dsp:txXfrm>
    </dsp:sp>
    <dsp:sp modelId="{8BA8885B-59DA-45C5-804A-7891885192F1}">
      <dsp:nvSpPr>
        <dsp:cNvPr id="0" name=""/>
        <dsp:cNvSpPr/>
      </dsp:nvSpPr>
      <dsp:spPr>
        <a:xfrm>
          <a:off x="0" y="3182054"/>
          <a:ext cx="5990135" cy="998375"/>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ACLU was one of the larger supporters of the Act</a:t>
          </a:r>
          <a:endParaRPr lang="en-US" sz="1800" kern="1200"/>
        </a:p>
      </dsp:txBody>
      <dsp:txXfrm>
        <a:off x="48737" y="3230791"/>
        <a:ext cx="5892661" cy="900901"/>
      </dsp:txXfrm>
    </dsp:sp>
    <dsp:sp modelId="{4A81D0D8-514E-4E0F-ABDD-9357DF359465}">
      <dsp:nvSpPr>
        <dsp:cNvPr id="0" name=""/>
        <dsp:cNvSpPr/>
      </dsp:nvSpPr>
      <dsp:spPr>
        <a:xfrm>
          <a:off x="0" y="4232270"/>
          <a:ext cx="5990135" cy="998375"/>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The Act was an attempt to rectify gross abuses of power by the internal investigative departments of LAPD</a:t>
          </a:r>
          <a:endParaRPr lang="en-US" sz="1800" kern="1200"/>
        </a:p>
      </dsp:txBody>
      <dsp:txXfrm>
        <a:off x="48737" y="4281007"/>
        <a:ext cx="5892661" cy="900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037B-AD30-400F-A587-1CF0B5486400}">
      <dsp:nvSpPr>
        <dsp:cNvPr id="0" name=""/>
        <dsp:cNvSpPr/>
      </dsp:nvSpPr>
      <dsp:spPr>
        <a:xfrm>
          <a:off x="0" y="20042"/>
          <a:ext cx="5990135" cy="701561"/>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Available online (smart phone compatible) </a:t>
          </a:r>
          <a:endParaRPr lang="en-US" sz="1800" kern="1200" dirty="0"/>
        </a:p>
      </dsp:txBody>
      <dsp:txXfrm>
        <a:off x="34247" y="54289"/>
        <a:ext cx="5921641" cy="633067"/>
      </dsp:txXfrm>
    </dsp:sp>
    <dsp:sp modelId="{2CDB10C8-B638-4415-9F1D-FB050F633D61}">
      <dsp:nvSpPr>
        <dsp:cNvPr id="0" name=""/>
        <dsp:cNvSpPr/>
      </dsp:nvSpPr>
      <dsp:spPr>
        <a:xfrm>
          <a:off x="0" y="773443"/>
          <a:ext cx="5990135" cy="701561"/>
        </a:xfrm>
        <a:prstGeom prst="roundRect">
          <a:avLst/>
        </a:prstGeom>
        <a:solidFill>
          <a:schemeClr val="accent2">
            <a:hueOff val="-1237445"/>
            <a:satOff val="404"/>
            <a:lumOff val="-36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Forms available in the PD lobby</a:t>
          </a:r>
          <a:endParaRPr lang="en-US" sz="1800" kern="1200" dirty="0"/>
        </a:p>
      </dsp:txBody>
      <dsp:txXfrm>
        <a:off x="34247" y="807690"/>
        <a:ext cx="5921641" cy="633067"/>
      </dsp:txXfrm>
    </dsp:sp>
    <dsp:sp modelId="{1C46DC5C-98E3-4B50-8FBF-997C654AA015}">
      <dsp:nvSpPr>
        <dsp:cNvPr id="0" name=""/>
        <dsp:cNvSpPr/>
      </dsp:nvSpPr>
      <dsp:spPr>
        <a:xfrm>
          <a:off x="0" y="1526845"/>
          <a:ext cx="5990135" cy="701561"/>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Can make complaints over the phone</a:t>
          </a:r>
          <a:endParaRPr lang="en-US" sz="1800" kern="1200" dirty="0"/>
        </a:p>
      </dsp:txBody>
      <dsp:txXfrm>
        <a:off x="34247" y="1561092"/>
        <a:ext cx="5921641" cy="633067"/>
      </dsp:txXfrm>
    </dsp:sp>
    <dsp:sp modelId="{E0CE38B2-EF6B-40B1-97AE-88B4E7D8545C}">
      <dsp:nvSpPr>
        <dsp:cNvPr id="0" name=""/>
        <dsp:cNvSpPr/>
      </dsp:nvSpPr>
      <dsp:spPr>
        <a:xfrm>
          <a:off x="0" y="2280246"/>
          <a:ext cx="5990135" cy="701561"/>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Can make anonymous complaints</a:t>
          </a:r>
        </a:p>
      </dsp:txBody>
      <dsp:txXfrm>
        <a:off x="34247" y="2314493"/>
        <a:ext cx="5921641" cy="633067"/>
      </dsp:txXfrm>
    </dsp:sp>
    <dsp:sp modelId="{4A81D0D8-514E-4E0F-ABDD-9357DF359465}">
      <dsp:nvSpPr>
        <dsp:cNvPr id="0" name=""/>
        <dsp:cNvSpPr/>
      </dsp:nvSpPr>
      <dsp:spPr>
        <a:xfrm>
          <a:off x="0" y="3033647"/>
          <a:ext cx="5990135" cy="701561"/>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Can meet with the Watch Commander or Supervisor in person</a:t>
          </a:r>
          <a:endParaRPr lang="en-US" sz="1800" kern="1200" dirty="0"/>
        </a:p>
      </dsp:txBody>
      <dsp:txXfrm>
        <a:off x="34247" y="3067894"/>
        <a:ext cx="5921641" cy="633067"/>
      </dsp:txXfrm>
    </dsp:sp>
    <dsp:sp modelId="{8018E8B6-88D7-4A9B-9B04-F6388FC17EBB}">
      <dsp:nvSpPr>
        <dsp:cNvPr id="0" name=""/>
        <dsp:cNvSpPr/>
      </dsp:nvSpPr>
      <dsp:spPr>
        <a:xfrm>
          <a:off x="0" y="3787048"/>
          <a:ext cx="5990135" cy="701561"/>
        </a:xfrm>
        <a:prstGeom prst="roundRect">
          <a:avLst/>
        </a:prstGeom>
        <a:solidFill>
          <a:schemeClr val="accent2">
            <a:hueOff val="-6187223"/>
            <a:satOff val="2018"/>
            <a:lumOff val="-17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Receive complaints by mail</a:t>
          </a:r>
        </a:p>
      </dsp:txBody>
      <dsp:txXfrm>
        <a:off x="34247" y="3821295"/>
        <a:ext cx="5921641" cy="633067"/>
      </dsp:txXfrm>
    </dsp:sp>
    <dsp:sp modelId="{61DBF847-0D2F-442D-9048-002D392AABBD}">
      <dsp:nvSpPr>
        <dsp:cNvPr id="0" name=""/>
        <dsp:cNvSpPr/>
      </dsp:nvSpPr>
      <dsp:spPr>
        <a:xfrm>
          <a:off x="0" y="4540450"/>
          <a:ext cx="5990135" cy="701561"/>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Internally generated (observed by employee or supervisor)</a:t>
          </a:r>
        </a:p>
      </dsp:txBody>
      <dsp:txXfrm>
        <a:off x="34247" y="4574697"/>
        <a:ext cx="5921641" cy="633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037B-AD30-400F-A587-1CF0B5486400}">
      <dsp:nvSpPr>
        <dsp:cNvPr id="0" name=""/>
        <dsp:cNvSpPr/>
      </dsp:nvSpPr>
      <dsp:spPr>
        <a:xfrm>
          <a:off x="0" y="604947"/>
          <a:ext cx="5990135" cy="98280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t>Unfounded</a:t>
          </a:r>
          <a:r>
            <a:rPr lang="en-US" sz="1400" b="1" kern="1200" dirty="0"/>
            <a:t>- When the investigation discloses that the alleged acts did not occur or did not involve department members. Complaints that are determined to be frivolous will fall within the classification of unfounded (Penal Code § 832.8).</a:t>
          </a:r>
          <a:endParaRPr lang="en-US" sz="1400" kern="1200" dirty="0"/>
        </a:p>
      </dsp:txBody>
      <dsp:txXfrm>
        <a:off x="47976" y="652923"/>
        <a:ext cx="5894183" cy="886848"/>
      </dsp:txXfrm>
    </dsp:sp>
    <dsp:sp modelId="{E0CE38B2-EF6B-40B1-97AE-88B4E7D8545C}">
      <dsp:nvSpPr>
        <dsp:cNvPr id="0" name=""/>
        <dsp:cNvSpPr/>
      </dsp:nvSpPr>
      <dsp:spPr>
        <a:xfrm>
          <a:off x="0" y="1628067"/>
          <a:ext cx="5990135" cy="982800"/>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t>Exonerated</a:t>
          </a:r>
          <a:r>
            <a:rPr lang="en-US" sz="1400" b="1" kern="1200" dirty="0"/>
            <a:t>- When the investigation discloses that the alleged act occurred but that the act was justified, lawful and/or proper.</a:t>
          </a:r>
          <a:endParaRPr lang="en-US" sz="1400" kern="1200" baseline="0" dirty="0"/>
        </a:p>
      </dsp:txBody>
      <dsp:txXfrm>
        <a:off x="47976" y="1676043"/>
        <a:ext cx="5894183" cy="886848"/>
      </dsp:txXfrm>
    </dsp:sp>
    <dsp:sp modelId="{4A81D0D8-514E-4E0F-ABDD-9357DF359465}">
      <dsp:nvSpPr>
        <dsp:cNvPr id="0" name=""/>
        <dsp:cNvSpPr/>
      </dsp:nvSpPr>
      <dsp:spPr>
        <a:xfrm>
          <a:off x="0" y="2651186"/>
          <a:ext cx="5990135" cy="982800"/>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t>Not sustained- </a:t>
          </a:r>
          <a:r>
            <a:rPr lang="en-US" sz="1400" b="1" kern="1200" dirty="0"/>
            <a:t>When the investigation discloses that there is insufficient evidence to sustain the complaint or fully exonerate the employee.</a:t>
          </a:r>
          <a:endParaRPr lang="en-US" sz="1400" kern="1200" dirty="0"/>
        </a:p>
      </dsp:txBody>
      <dsp:txXfrm>
        <a:off x="47976" y="2699162"/>
        <a:ext cx="5894183" cy="886848"/>
      </dsp:txXfrm>
    </dsp:sp>
    <dsp:sp modelId="{F08ED4C8-8A5F-4647-AE17-CF538AA6B513}">
      <dsp:nvSpPr>
        <dsp:cNvPr id="0" name=""/>
        <dsp:cNvSpPr/>
      </dsp:nvSpPr>
      <dsp:spPr>
        <a:xfrm>
          <a:off x="0" y="3674307"/>
          <a:ext cx="5990135" cy="98280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u="sng" kern="1200" dirty="0"/>
            <a:t>Sustained</a:t>
          </a:r>
          <a:r>
            <a:rPr lang="en-US" sz="1400" b="1" kern="1200" dirty="0"/>
            <a:t>- A final determination that the actions of an employee were found to violate law or department policy.</a:t>
          </a:r>
        </a:p>
      </dsp:txBody>
      <dsp:txXfrm>
        <a:off x="47976" y="3722283"/>
        <a:ext cx="5894183" cy="8868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037B-AD30-400F-A587-1CF0B5486400}">
      <dsp:nvSpPr>
        <dsp:cNvPr id="0" name=""/>
        <dsp:cNvSpPr/>
      </dsp:nvSpPr>
      <dsp:spPr>
        <a:xfrm>
          <a:off x="0" y="30747"/>
          <a:ext cx="5990135" cy="1233179"/>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Discharge of a firearm at a person </a:t>
          </a:r>
          <a:endParaRPr lang="en-US" sz="3100" kern="1200" dirty="0"/>
        </a:p>
      </dsp:txBody>
      <dsp:txXfrm>
        <a:off x="60199" y="90946"/>
        <a:ext cx="5869737" cy="1112781"/>
      </dsp:txXfrm>
    </dsp:sp>
    <dsp:sp modelId="{2CDB10C8-B638-4415-9F1D-FB050F633D61}">
      <dsp:nvSpPr>
        <dsp:cNvPr id="0" name=""/>
        <dsp:cNvSpPr/>
      </dsp:nvSpPr>
      <dsp:spPr>
        <a:xfrm>
          <a:off x="0" y="1353207"/>
          <a:ext cx="5990135" cy="1233179"/>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Use of force resulting in great bodily injury or death</a:t>
          </a:r>
          <a:endParaRPr lang="en-US" sz="3100" kern="1200" dirty="0"/>
        </a:p>
      </dsp:txBody>
      <dsp:txXfrm>
        <a:off x="60199" y="1413406"/>
        <a:ext cx="5869737" cy="1112781"/>
      </dsp:txXfrm>
    </dsp:sp>
    <dsp:sp modelId="{1C46DC5C-98E3-4B50-8FBF-997C654AA015}">
      <dsp:nvSpPr>
        <dsp:cNvPr id="0" name=""/>
        <dsp:cNvSpPr/>
      </dsp:nvSpPr>
      <dsp:spPr>
        <a:xfrm>
          <a:off x="0" y="2675667"/>
          <a:ext cx="5990135" cy="1233179"/>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Sustained finding of sexual assault</a:t>
          </a:r>
          <a:endParaRPr lang="en-US" sz="3100" kern="1200" dirty="0"/>
        </a:p>
      </dsp:txBody>
      <dsp:txXfrm>
        <a:off x="60199" y="2735866"/>
        <a:ext cx="5869737" cy="1112781"/>
      </dsp:txXfrm>
    </dsp:sp>
    <dsp:sp modelId="{E0CE38B2-EF6B-40B1-97AE-88B4E7D8545C}">
      <dsp:nvSpPr>
        <dsp:cNvPr id="0" name=""/>
        <dsp:cNvSpPr/>
      </dsp:nvSpPr>
      <dsp:spPr>
        <a:xfrm>
          <a:off x="0" y="3998127"/>
          <a:ext cx="5990135" cy="1233179"/>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Sustained finding of dishonesty</a:t>
          </a:r>
        </a:p>
      </dsp:txBody>
      <dsp:txXfrm>
        <a:off x="60199" y="4058326"/>
        <a:ext cx="5869737" cy="111278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31606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49504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5978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21514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95795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Bodily Injury: “Significant or substantial injury” </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149925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6/8/2021</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13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40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289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882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85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071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70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675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20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53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65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6/8/2021</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962048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94">
            <a:extLst>
              <a:ext uri="{FF2B5EF4-FFF2-40B4-BE49-F238E27FC236}">
                <a16:creationId xmlns:a16="http://schemas.microsoft.com/office/drawing/2014/main" id="{E2C05438-8975-4783-BCC7-9A4F0BD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96">
            <a:extLst>
              <a:ext uri="{FF2B5EF4-FFF2-40B4-BE49-F238E27FC236}">
                <a16:creationId xmlns:a16="http://schemas.microsoft.com/office/drawing/2014/main" id="{DF0ACCC9-A5C0-44FC-9472-E3E4BF4B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41573" y="758952"/>
            <a:ext cx="3907625" cy="4041648"/>
          </a:xfrm>
        </p:spPr>
        <p:txBody>
          <a:bodyPr>
            <a:normAutofit/>
          </a:bodyPr>
          <a:lstStyle/>
          <a:p>
            <a:r>
              <a:rPr lang="en-US" sz="4100" dirty="0">
                <a:solidFill>
                  <a:srgbClr val="FFFFFF"/>
                </a:solidFill>
              </a:rPr>
              <a:t>Office of Community Accountability</a:t>
            </a:r>
          </a:p>
        </p:txBody>
      </p:sp>
      <p:sp>
        <p:nvSpPr>
          <p:cNvPr id="3" name="Content Placeholder 2"/>
          <p:cNvSpPr>
            <a:spLocks noGrp="1"/>
          </p:cNvSpPr>
          <p:nvPr>
            <p:ph type="subTitle" idx="1"/>
          </p:nvPr>
        </p:nvSpPr>
        <p:spPr>
          <a:xfrm>
            <a:off x="6927094" y="4800600"/>
            <a:ext cx="3922103" cy="1691640"/>
          </a:xfrm>
        </p:spPr>
        <p:txBody>
          <a:bodyPr>
            <a:normAutofit/>
          </a:bodyPr>
          <a:lstStyle/>
          <a:p>
            <a:r>
              <a:rPr lang="en-US" sz="1700">
                <a:solidFill>
                  <a:srgbClr val="D9D9D9"/>
                </a:solidFill>
              </a:rPr>
              <a:t>Professional Standards Unit</a:t>
            </a:r>
          </a:p>
          <a:p>
            <a:endParaRPr lang="en-US" sz="1700">
              <a:solidFill>
                <a:srgbClr val="D9D9D9"/>
              </a:solidFill>
            </a:endParaRPr>
          </a:p>
          <a:p>
            <a:endParaRPr lang="en-US" sz="1700">
              <a:solidFill>
                <a:srgbClr val="D9D9D9"/>
              </a:solidFill>
            </a:endParaRPr>
          </a:p>
          <a:p>
            <a:r>
              <a:rPr lang="en-US" sz="1700">
                <a:solidFill>
                  <a:srgbClr val="D9D9D9"/>
                </a:solidFill>
              </a:rPr>
              <a:t>Lt. Shawn Hill</a:t>
            </a:r>
          </a:p>
        </p:txBody>
      </p:sp>
      <p:sp useBgFill="1">
        <p:nvSpPr>
          <p:cNvPr id="105" name="Rectangle 98">
            <a:extLst>
              <a:ext uri="{FF2B5EF4-FFF2-40B4-BE49-F238E27FC236}">
                <a16:creationId xmlns:a16="http://schemas.microsoft.com/office/drawing/2014/main" id="{E8B8E8AE-1882-46F3-94E7-A2A391494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C8930425-D3BF-4637-B294-1F60AFF1AB4C}"/>
              </a:ext>
            </a:extLst>
          </p:cNvPr>
          <p:cNvPicPr>
            <a:picLocks noChangeAspect="1"/>
          </p:cNvPicPr>
          <p:nvPr/>
        </p:nvPicPr>
        <p:blipFill rotWithShape="1">
          <a:blip r:embed="rId2"/>
          <a:srcRect l="2007" r="1676" b="-1"/>
          <a:stretch/>
        </p:blipFill>
        <p:spPr>
          <a:xfrm>
            <a:off x="944183" y="767939"/>
            <a:ext cx="5151817" cy="5322121"/>
          </a:xfrm>
          <a:prstGeom prst="rect">
            <a:avLst/>
          </a:prstGeom>
        </p:spPr>
      </p:pic>
      <p:sp>
        <p:nvSpPr>
          <p:cNvPr id="106" name="Rectangle 100">
            <a:extLst>
              <a:ext uri="{FF2B5EF4-FFF2-40B4-BE49-F238E27FC236}">
                <a16:creationId xmlns:a16="http://schemas.microsoft.com/office/drawing/2014/main" id="{F5AE0C4B-4D5E-48B0-929B-038F7E94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69217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Anatomy of an Investigation (cont’d)</a:t>
            </a:r>
          </a:p>
        </p:txBody>
      </p:sp>
      <p:sp>
        <p:nvSpPr>
          <p:cNvPr id="21" name="Content Placeholder 2"/>
          <p:cNvSpPr>
            <a:spLocks noGrp="1"/>
          </p:cNvSpPr>
          <p:nvPr>
            <p:ph idx="1"/>
          </p:nvPr>
        </p:nvSpPr>
        <p:spPr>
          <a:xfrm>
            <a:off x="1261872" y="1828800"/>
            <a:ext cx="8595360" cy="4351337"/>
          </a:xfrm>
        </p:spPr>
        <p:txBody>
          <a:bodyPr>
            <a:normAutofit/>
          </a:bodyPr>
          <a:lstStyle/>
          <a:p>
            <a:pPr lvl="1"/>
            <a:endParaRPr lang="en-US" dirty="0"/>
          </a:p>
          <a:p>
            <a:pPr lvl="1"/>
            <a:endParaRPr lang="en-US" dirty="0"/>
          </a:p>
          <a:p>
            <a:pPr lvl="1"/>
            <a:r>
              <a:rPr lang="en-US" sz="1800" dirty="0"/>
              <a:t>Forwarded to Manager of employee (lieutenant or professional staff manager)</a:t>
            </a:r>
          </a:p>
          <a:p>
            <a:pPr lvl="1"/>
            <a:r>
              <a:rPr lang="en-US" sz="1800" dirty="0"/>
              <a:t>Manager reviews and makes recommendations for finding and discipline (if applicable)</a:t>
            </a:r>
          </a:p>
          <a:p>
            <a:pPr lvl="1"/>
            <a:r>
              <a:rPr lang="en-US" sz="1800" dirty="0"/>
              <a:t>Forwarded to Captain for findings and discipline (if applicable)</a:t>
            </a:r>
          </a:p>
          <a:p>
            <a:pPr lvl="1"/>
            <a:r>
              <a:rPr lang="en-US" sz="1800" dirty="0"/>
              <a:t>Captain notifies subject employee of finding</a:t>
            </a:r>
          </a:p>
          <a:p>
            <a:pPr lvl="2"/>
            <a:r>
              <a:rPr lang="en-US" sz="1800" dirty="0"/>
              <a:t>Skelly hearing if requested by employee</a:t>
            </a:r>
          </a:p>
          <a:p>
            <a:pPr lvl="1"/>
            <a:r>
              <a:rPr lang="en-US" sz="1800" dirty="0"/>
              <a:t>Discipline or Training implemented</a:t>
            </a:r>
          </a:p>
          <a:p>
            <a:pPr lvl="1"/>
            <a:r>
              <a:rPr lang="en-US" sz="1800" dirty="0"/>
              <a:t> Returned to PSU for filing</a:t>
            </a:r>
          </a:p>
          <a:p>
            <a:pPr lvl="1"/>
            <a:r>
              <a:rPr lang="en-US" sz="1800" dirty="0"/>
              <a:t>Complainant notified of result</a:t>
            </a:r>
          </a:p>
          <a:p>
            <a:pPr lvl="1"/>
            <a:endParaRPr lang="en-US" dirty="0"/>
          </a:p>
        </p:txBody>
      </p:sp>
      <p:sp>
        <p:nvSpPr>
          <p:cNvPr id="28" name="Rectangle 27">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5012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1">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1">
                                            <p:txEl>
                                              <p:pRg st="3" end="3"/>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21">
                                            <p:txEl>
                                              <p:pRg st="4" end="4"/>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21">
                                            <p:txEl>
                                              <p:pRg st="5" end="5"/>
                                            </p:txEl>
                                          </p:spTgt>
                                        </p:tgtEl>
                                        <p:attrNameLst>
                                          <p:attrName>style.fontWeight</p:attrName>
                                        </p:attrNameLst>
                                      </p:cBhvr>
                                      <p:to>
                                        <p:strVal val="bold"/>
                                      </p:to>
                                    </p:set>
                                  </p:childTnLst>
                                </p:cTn>
                              </p:par>
                              <p:par>
                                <p:cTn id="19" presetID="15" presetClass="emph" presetSubtype="0" nodeType="withEffect">
                                  <p:stCondLst>
                                    <p:cond delay="0"/>
                                  </p:stCondLst>
                                  <p:iterate type="lt">
                                    <p:tmAbs val="25"/>
                                  </p:iterate>
                                  <p:childTnLst>
                                    <p:set>
                                      <p:cBhvr override="childStyle">
                                        <p:cTn id="20" dur="indefinite"/>
                                        <p:tgtEl>
                                          <p:spTgt spid="21">
                                            <p:txEl>
                                              <p:pRg st="6" end="6"/>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21">
                                            <p:txEl>
                                              <p:pRg st="7" end="7"/>
                                            </p:txEl>
                                          </p:spTgt>
                                        </p:tgtEl>
                                        <p:attrNameLst>
                                          <p:attrName>style.fontWeight</p:attrName>
                                        </p:attrNameLst>
                                      </p:cBhvr>
                                      <p:to>
                                        <p:strVal val="bold"/>
                                      </p:to>
                                    </p:set>
                                  </p:childTnLst>
                                </p:cTn>
                              </p:par>
                            </p:childTnLst>
                          </p:cTn>
                        </p:par>
                      </p:childTnLst>
                    </p:cTn>
                  </p:par>
                  <p:par>
                    <p:cTn id="25" fill="hold">
                      <p:stCondLst>
                        <p:cond delay="indefinite"/>
                      </p:stCondLst>
                      <p:childTnLst>
                        <p:par>
                          <p:cTn id="26" fill="hold">
                            <p:stCondLst>
                              <p:cond delay="0"/>
                            </p:stCondLst>
                            <p:childTnLst>
                              <p:par>
                                <p:cTn id="27" presetID="15" presetClass="emph" presetSubtype="0" nodeType="clickEffect">
                                  <p:stCondLst>
                                    <p:cond delay="0"/>
                                  </p:stCondLst>
                                  <p:iterate type="lt">
                                    <p:tmAbs val="25"/>
                                  </p:iterate>
                                  <p:childTnLst>
                                    <p:set>
                                      <p:cBhvr override="childStyle">
                                        <p:cTn id="28" dur="indefinite"/>
                                        <p:tgtEl>
                                          <p:spTgt spid="21">
                                            <p:txEl>
                                              <p:pRg st="8" end="8"/>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iterate type="lt">
                                    <p:tmAbs val="25"/>
                                  </p:iterate>
                                  <p:childTnLst>
                                    <p:set>
                                      <p:cBhvr override="childStyle">
                                        <p:cTn id="32" dur="indefinite"/>
                                        <p:tgtEl>
                                          <p:spTgt spid="21">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755" y="836023"/>
            <a:ext cx="2738091" cy="5611911"/>
          </a:xfrm>
        </p:spPr>
        <p:txBody>
          <a:bodyPr anchor="ctr">
            <a:normAutofit/>
          </a:bodyPr>
          <a:lstStyle/>
          <a:p>
            <a:r>
              <a:rPr lang="en-US" sz="3600" dirty="0">
                <a:solidFill>
                  <a:srgbClr val="FFFFFF"/>
                </a:solidFill>
              </a:rPr>
              <a:t>Findings</a:t>
            </a:r>
          </a:p>
        </p:txBody>
      </p:sp>
      <p:sp>
        <p:nvSpPr>
          <p:cNvPr id="19" name="Rectangle 18">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48BEC43C-CA09-43A0-B49D-23E5864A903F}"/>
              </a:ext>
            </a:extLst>
          </p:cNvPr>
          <p:cNvGraphicFramePr>
            <a:graphicFrameLocks noGrp="1"/>
          </p:cNvGraphicFramePr>
          <p:nvPr>
            <p:ph idx="1"/>
            <p:extLst>
              <p:ext uri="{D42A27DB-BD31-4B8C-83A1-F6EECF244321}">
                <p14:modId xmlns:p14="http://schemas.microsoft.com/office/powerpoint/2010/main" val="1347739657"/>
              </p:ext>
            </p:extLst>
          </p:nvPr>
        </p:nvGraphicFramePr>
        <p:xfrm>
          <a:off x="4679060" y="851914"/>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26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755" y="836023"/>
            <a:ext cx="3073138" cy="5611911"/>
          </a:xfrm>
        </p:spPr>
        <p:txBody>
          <a:bodyPr anchor="ctr">
            <a:normAutofit/>
          </a:bodyPr>
          <a:lstStyle/>
          <a:p>
            <a:r>
              <a:rPr lang="en-US" sz="3600" dirty="0">
                <a:solidFill>
                  <a:srgbClr val="FFFFFF"/>
                </a:solidFill>
              </a:rPr>
              <a:t>PC 832.7 makes PSU investigations confidential, except:</a:t>
            </a:r>
          </a:p>
        </p:txBody>
      </p:sp>
      <p:sp>
        <p:nvSpPr>
          <p:cNvPr id="19" name="Rectangle 18">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48BEC43C-CA09-43A0-B49D-23E5864A903F}"/>
              </a:ext>
            </a:extLst>
          </p:cNvPr>
          <p:cNvGraphicFramePr>
            <a:graphicFrameLocks noGrp="1"/>
          </p:cNvGraphicFramePr>
          <p:nvPr>
            <p:ph idx="1"/>
            <p:extLst>
              <p:ext uri="{D42A27DB-BD31-4B8C-83A1-F6EECF244321}">
                <p14:modId xmlns:p14="http://schemas.microsoft.com/office/powerpoint/2010/main" val="3662685738"/>
              </p:ext>
            </p:extLst>
          </p:nvPr>
        </p:nvGraphicFramePr>
        <p:xfrm>
          <a:off x="4679060" y="851914"/>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81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E5576BE6-EA4C-4EB8-9ACA-74B4D5BE2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6933" y="0"/>
            <a:ext cx="3367362"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DDDDD"/>
              </a:solidFill>
              <a:effectLst/>
              <a:uLnTx/>
              <a:uFillTx/>
              <a:latin typeface="Century Schoolbook" panose="02040604050505020304"/>
              <a:ea typeface="+mn-ea"/>
              <a:cs typeface="+mn-cs"/>
            </a:endParaRPr>
          </a:p>
        </p:txBody>
      </p:sp>
      <p:pic>
        <p:nvPicPr>
          <p:cNvPr id="5" name="Picture 4" descr="Logo&#10;&#10;Description automatically generated">
            <a:extLst>
              <a:ext uri="{FF2B5EF4-FFF2-40B4-BE49-F238E27FC236}">
                <a16:creationId xmlns:a16="http://schemas.microsoft.com/office/drawing/2014/main" id="{C8930425-D3BF-4637-B294-1F60AFF1AB4C}"/>
              </a:ext>
            </a:extLst>
          </p:cNvPr>
          <p:cNvPicPr>
            <a:picLocks noChangeAspect="1"/>
          </p:cNvPicPr>
          <p:nvPr/>
        </p:nvPicPr>
        <p:blipFill rotWithShape="1">
          <a:blip r:embed="rId2">
            <a:grayscl/>
          </a:blip>
          <a:srcRect l="2007" r="1676" b="-1"/>
          <a:stretch/>
        </p:blipFill>
        <p:spPr>
          <a:xfrm>
            <a:off x="6915150" y="2209870"/>
            <a:ext cx="4377690" cy="4522400"/>
          </a:xfrm>
          <a:prstGeom prst="rect">
            <a:avLst/>
          </a:prstGeom>
        </p:spPr>
      </p:pic>
      <p:sp>
        <p:nvSpPr>
          <p:cNvPr id="88" name="Rectangle 87">
            <a:extLst>
              <a:ext uri="{FF2B5EF4-FFF2-40B4-BE49-F238E27FC236}">
                <a16:creationId xmlns:a16="http://schemas.microsoft.com/office/drawing/2014/main" id="{937FE675-D717-4496-9466-D72E25E70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4" y="0"/>
            <a:ext cx="6638545" cy="6858000"/>
          </a:xfrm>
          <a:prstGeom prst="rect">
            <a:avLst/>
          </a:prstGeom>
          <a:solidFill>
            <a:schemeClr val="accent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DDDDD"/>
              </a:solidFill>
              <a:effectLst/>
              <a:uLnTx/>
              <a:uFillTx/>
              <a:latin typeface="Century Schoolbook" panose="02040604050505020304"/>
              <a:ea typeface="+mn-ea"/>
              <a:cs typeface="+mn-cs"/>
            </a:endParaRPr>
          </a:p>
        </p:txBody>
      </p:sp>
      <p:sp>
        <p:nvSpPr>
          <p:cNvPr id="2" name="Title 1"/>
          <p:cNvSpPr>
            <a:spLocks noGrp="1"/>
          </p:cNvSpPr>
          <p:nvPr>
            <p:ph type="ctrTitle"/>
          </p:nvPr>
        </p:nvSpPr>
        <p:spPr>
          <a:xfrm>
            <a:off x="1608665" y="228600"/>
            <a:ext cx="4484285" cy="4018856"/>
          </a:xfrm>
        </p:spPr>
        <p:txBody>
          <a:bodyPr anchor="b">
            <a:normAutofit/>
          </a:bodyPr>
          <a:lstStyle/>
          <a:p>
            <a:r>
              <a:rPr lang="en-US" sz="4000" dirty="0">
                <a:solidFill>
                  <a:srgbClr val="FFFFFF"/>
                </a:solidFill>
              </a:rPr>
              <a:t>Questions?</a:t>
            </a:r>
          </a:p>
        </p:txBody>
      </p:sp>
      <p:sp>
        <p:nvSpPr>
          <p:cNvPr id="90" name="Rectangle 89">
            <a:extLst>
              <a:ext uri="{FF2B5EF4-FFF2-40B4-BE49-F238E27FC236}">
                <a16:creationId xmlns:a16="http://schemas.microsoft.com/office/drawing/2014/main" id="{9D645957-B331-4190-8AE7-32F4DEC54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11"/>
            <a:ext cx="128693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6" name="Subtitle 5">
            <a:extLst>
              <a:ext uri="{FF2B5EF4-FFF2-40B4-BE49-F238E27FC236}">
                <a16:creationId xmlns:a16="http://schemas.microsoft.com/office/drawing/2014/main" id="{F44827E5-6483-47CD-B095-9D476B4276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572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1" y="365760"/>
            <a:ext cx="9858383" cy="1325562"/>
          </a:xfrm>
        </p:spPr>
        <p:txBody>
          <a:bodyPr>
            <a:normAutofit/>
          </a:bodyPr>
          <a:lstStyle/>
          <a:p>
            <a:r>
              <a:rPr lang="en-US" dirty="0"/>
              <a:t>Objectives</a:t>
            </a:r>
          </a:p>
        </p:txBody>
      </p:sp>
      <p:sp>
        <p:nvSpPr>
          <p:cNvPr id="19" name="Rectangle 18">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199D1948-F7C5-4508-91AD-4C0E16BD2204}"/>
              </a:ext>
            </a:extLst>
          </p:cNvPr>
          <p:cNvGraphicFramePr/>
          <p:nvPr>
            <p:extLst>
              <p:ext uri="{D42A27DB-BD31-4B8C-83A1-F6EECF244321}">
                <p14:modId xmlns:p14="http://schemas.microsoft.com/office/powerpoint/2010/main" val="4161796144"/>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10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058" y="836023"/>
            <a:ext cx="2718788" cy="5183777"/>
          </a:xfrm>
        </p:spPr>
        <p:txBody>
          <a:bodyPr anchor="ctr">
            <a:normAutofit/>
          </a:bodyPr>
          <a:lstStyle/>
          <a:p>
            <a:r>
              <a:rPr lang="en-US" sz="3600">
                <a:solidFill>
                  <a:srgbClr val="FFFFFF"/>
                </a:solidFill>
              </a:rPr>
              <a:t>Public Safety Officers Bill of Rights Act</a:t>
            </a:r>
          </a:p>
        </p:txBody>
      </p:sp>
      <p:sp>
        <p:nvSpPr>
          <p:cNvPr id="19" name="Rectangle 18">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48BEC43C-CA09-43A0-B49D-23E5864A903F}"/>
              </a:ext>
            </a:extLst>
          </p:cNvPr>
          <p:cNvGraphicFramePr>
            <a:graphicFrameLocks noGrp="1"/>
          </p:cNvGraphicFramePr>
          <p:nvPr>
            <p:ph idx="1"/>
            <p:extLst>
              <p:ext uri="{D42A27DB-BD31-4B8C-83A1-F6EECF244321}">
                <p14:modId xmlns:p14="http://schemas.microsoft.com/office/powerpoint/2010/main" val="474180395"/>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47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3" name="Rectangle 15">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7">
            <a:extLst>
              <a:ext uri="{FF2B5EF4-FFF2-40B4-BE49-F238E27FC236}">
                <a16:creationId xmlns:a16="http://schemas.microsoft.com/office/drawing/2014/main" id="{79C8665A-B6C6-46BB-9012-A9223856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758952"/>
            <a:ext cx="9418320" cy="4041648"/>
          </a:xfrm>
        </p:spPr>
        <p:txBody>
          <a:bodyPr vert="horz" lIns="91440" tIns="45720" rIns="91440" bIns="45720" rtlCol="0" anchor="b">
            <a:normAutofit/>
          </a:bodyPr>
          <a:lstStyle/>
          <a:p>
            <a:pPr>
              <a:lnSpc>
                <a:spcPct val="85000"/>
              </a:lnSpc>
            </a:pPr>
            <a:r>
              <a:rPr lang="en-US" sz="7200"/>
              <a:t>Legal Codes</a:t>
            </a:r>
          </a:p>
        </p:txBody>
      </p:sp>
      <p:sp>
        <p:nvSpPr>
          <p:cNvPr id="3" name="Content Placeholder 2"/>
          <p:cNvSpPr>
            <a:spLocks noGrp="1"/>
          </p:cNvSpPr>
          <p:nvPr>
            <p:ph idx="1"/>
          </p:nvPr>
        </p:nvSpPr>
        <p:spPr>
          <a:xfrm>
            <a:off x="1261872" y="4800600"/>
            <a:ext cx="9418320" cy="1691640"/>
          </a:xfrm>
        </p:spPr>
        <p:txBody>
          <a:bodyPr vert="horz" lIns="91440" tIns="45720" rIns="91440" bIns="45720" rtlCol="0">
            <a:normAutofit/>
          </a:bodyPr>
          <a:lstStyle/>
          <a:p>
            <a:pPr marL="0" indent="0">
              <a:buNone/>
            </a:pPr>
            <a:r>
              <a:rPr lang="en-US" sz="2200">
                <a:solidFill>
                  <a:schemeClr val="tx1">
                    <a:lumMod val="75000"/>
                  </a:schemeClr>
                </a:solidFill>
              </a:rPr>
              <a:t>POBRA is primarily covered under California Government Code 3300-3312</a:t>
            </a:r>
          </a:p>
        </p:txBody>
      </p:sp>
      <p:sp>
        <p:nvSpPr>
          <p:cNvPr id="25" name="Rectangle 19">
            <a:extLst>
              <a:ext uri="{FF2B5EF4-FFF2-40B4-BE49-F238E27FC236}">
                <a16:creationId xmlns:a16="http://schemas.microsoft.com/office/drawing/2014/main" id="{2D8964DE-AB9E-402E-8B81-8AA9BB479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361BE5E-E17F-47E3-AF50-969EA826B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2950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365760"/>
            <a:ext cx="9692640" cy="1325562"/>
          </a:xfrm>
        </p:spPr>
        <p:txBody>
          <a:bodyPr>
            <a:normAutofit/>
          </a:bodyPr>
          <a:lstStyle/>
          <a:p>
            <a:r>
              <a:rPr lang="en-US">
                <a:solidFill>
                  <a:srgbClr val="FFFFFF"/>
                </a:solidFill>
              </a:rPr>
              <a:t>The Intersection Between POBRA and Internal Investigations</a:t>
            </a:r>
          </a:p>
        </p:txBody>
      </p:sp>
      <p:sp>
        <p:nvSpPr>
          <p:cNvPr id="3" name="Content Placeholder 2"/>
          <p:cNvSpPr>
            <a:spLocks noGrp="1"/>
          </p:cNvSpPr>
          <p:nvPr>
            <p:ph idx="1"/>
          </p:nvPr>
        </p:nvSpPr>
        <p:spPr>
          <a:xfrm>
            <a:off x="1261872" y="2326990"/>
            <a:ext cx="8595360" cy="3853147"/>
          </a:xfrm>
        </p:spPr>
        <p:txBody>
          <a:bodyPr>
            <a:normAutofit/>
          </a:bodyPr>
          <a:lstStyle/>
          <a:p>
            <a:r>
              <a:rPr lang="en-US" sz="2000" dirty="0">
                <a:solidFill>
                  <a:srgbClr val="FFFFFF"/>
                </a:solidFill>
              </a:rPr>
              <a:t>Most of the laws required under POBRA relate to how the officer interviews are conducted:</a:t>
            </a:r>
          </a:p>
          <a:p>
            <a:pPr lvl="1"/>
            <a:r>
              <a:rPr lang="en-US" sz="2000" dirty="0">
                <a:solidFill>
                  <a:srgbClr val="FFFFFF"/>
                </a:solidFill>
              </a:rPr>
              <a:t>Right to representation</a:t>
            </a:r>
          </a:p>
          <a:p>
            <a:pPr lvl="1"/>
            <a:r>
              <a:rPr lang="en-US" sz="2000" dirty="0">
                <a:solidFill>
                  <a:srgbClr val="FFFFFF"/>
                </a:solidFill>
              </a:rPr>
              <a:t>Reasonable hour</a:t>
            </a:r>
          </a:p>
          <a:p>
            <a:pPr lvl="1"/>
            <a:r>
              <a:rPr lang="en-US" sz="2000" dirty="0">
                <a:solidFill>
                  <a:srgbClr val="FFFFFF"/>
                </a:solidFill>
              </a:rPr>
              <a:t>Informed of their constitutional rights (for offenses that may be criminal)</a:t>
            </a:r>
          </a:p>
          <a:p>
            <a:pPr lvl="1"/>
            <a:r>
              <a:rPr lang="en-US" sz="2000" dirty="0">
                <a:solidFill>
                  <a:srgbClr val="FFFFFF"/>
                </a:solidFill>
              </a:rPr>
              <a:t>Informed of the nature of the investigation prior to interrogation</a:t>
            </a:r>
          </a:p>
          <a:p>
            <a:pPr lvl="1"/>
            <a:r>
              <a:rPr lang="en-US" sz="2000" dirty="0">
                <a:solidFill>
                  <a:srgbClr val="FFFFFF"/>
                </a:solidFill>
              </a:rPr>
              <a:t>Shall not be subjected to any punitive action for exercising their rights</a:t>
            </a:r>
          </a:p>
          <a:p>
            <a:pPr lvl="1"/>
            <a:r>
              <a:rPr lang="en-US" sz="2000" dirty="0">
                <a:solidFill>
                  <a:srgbClr val="FFFFFF"/>
                </a:solidFill>
              </a:rPr>
              <a:t>No more than two interrogators at one time</a:t>
            </a:r>
          </a:p>
          <a:p>
            <a:pPr lvl="1"/>
            <a:r>
              <a:rPr lang="en-US" sz="2000" dirty="0">
                <a:solidFill>
                  <a:srgbClr val="FFFFFF"/>
                </a:solidFill>
              </a:rPr>
              <a:t>Not subjected to offensive language, etc.</a:t>
            </a:r>
          </a:p>
          <a:p>
            <a:pPr marL="274320" lvl="1" indent="0">
              <a:buNone/>
            </a:pPr>
            <a:endParaRPr lang="en-US" dirty="0">
              <a:solidFill>
                <a:srgbClr val="FFFFFF"/>
              </a:solidFill>
            </a:endParaRPr>
          </a:p>
        </p:txBody>
      </p:sp>
    </p:spTree>
    <p:extLst>
      <p:ext uri="{BB962C8B-B14F-4D97-AF65-F5344CB8AC3E}">
        <p14:creationId xmlns:p14="http://schemas.microsoft.com/office/powerpoint/2010/main" val="1930241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6" end="6"/>
                                            </p:txEl>
                                          </p:spTgt>
                                        </p:tgtEl>
                                      </p:cBhvr>
                                    </p:animEffect>
                                    <p:animScale>
                                      <p:cBhvr>
                                        <p:cTn id="32" dur="250" autoRev="1" fill="hold"/>
                                        <p:tgtEl>
                                          <p:spTgt spid="3">
                                            <p:txEl>
                                              <p:pRg st="6" end="6"/>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7" end="7"/>
                                            </p:txEl>
                                          </p:spTgt>
                                        </p:tgtEl>
                                      </p:cBhvr>
                                    </p:animEffect>
                                    <p:animScale>
                                      <p:cBhvr>
                                        <p:cTn id="37"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755" y="836023"/>
            <a:ext cx="2738091" cy="5611911"/>
          </a:xfrm>
        </p:spPr>
        <p:txBody>
          <a:bodyPr anchor="ctr">
            <a:normAutofit/>
          </a:bodyPr>
          <a:lstStyle/>
          <a:p>
            <a:r>
              <a:rPr lang="en-US" sz="3600" dirty="0">
                <a:solidFill>
                  <a:srgbClr val="FFFFFF"/>
                </a:solidFill>
              </a:rPr>
              <a:t>How does our Department receive complaints</a:t>
            </a:r>
          </a:p>
        </p:txBody>
      </p:sp>
      <p:sp>
        <p:nvSpPr>
          <p:cNvPr id="19" name="Rectangle 18">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48BEC43C-CA09-43A0-B49D-23E5864A903F}"/>
              </a:ext>
            </a:extLst>
          </p:cNvPr>
          <p:cNvGraphicFramePr>
            <a:graphicFrameLocks noGrp="1"/>
          </p:cNvGraphicFramePr>
          <p:nvPr>
            <p:ph idx="1"/>
          </p:nvPr>
        </p:nvGraphicFramePr>
        <p:xfrm>
          <a:off x="4679060" y="851914"/>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88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sz="3700">
                <a:solidFill>
                  <a:srgbClr val="FFFFFF"/>
                </a:solidFill>
              </a:rPr>
              <a:t>Online Complaints</a:t>
            </a:r>
          </a:p>
        </p:txBody>
      </p:sp>
      <p:sp useBgFill="1">
        <p:nvSpPr>
          <p:cNvPr id="35" name="Rectangle 34">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9E558F-70F8-40F1-BED4-3F4EB1200244}"/>
              </a:ext>
            </a:extLst>
          </p:cNvPr>
          <p:cNvPicPr>
            <a:picLocks noChangeAspect="1"/>
          </p:cNvPicPr>
          <p:nvPr/>
        </p:nvPicPr>
        <p:blipFill>
          <a:blip r:embed="rId2"/>
          <a:stretch>
            <a:fillRect/>
          </a:stretch>
        </p:blipFill>
        <p:spPr>
          <a:xfrm>
            <a:off x="924375" y="1051971"/>
            <a:ext cx="6616823" cy="4747570"/>
          </a:xfrm>
          <a:prstGeom prst="rect">
            <a:avLst/>
          </a:prstGeom>
          <a:ln w="228600" cap="sq" cmpd="thickThin">
            <a:solidFill>
              <a:srgbClr val="000000"/>
            </a:solidFill>
            <a:prstDash val="solid"/>
            <a:miter lim="800000"/>
          </a:ln>
          <a:effectLst>
            <a:innerShdw blurRad="76200">
              <a:srgbClr val="000000"/>
            </a:innerShdw>
          </a:effectLst>
        </p:spPr>
      </p:pic>
      <p:sp>
        <p:nvSpPr>
          <p:cNvPr id="37" name="Rectangle 36">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131E4267-236A-4A57-B951-B042BC2DB95D}"/>
              </a:ext>
            </a:extLst>
          </p:cNvPr>
          <p:cNvSpPr/>
          <p:nvPr/>
        </p:nvSpPr>
        <p:spPr>
          <a:xfrm rot="16200000">
            <a:off x="954741" y="5931838"/>
            <a:ext cx="1047153" cy="7825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3728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8" y="643466"/>
            <a:ext cx="3092718" cy="5528734"/>
          </a:xfrm>
          <a:noFill/>
        </p:spPr>
        <p:txBody>
          <a:bodyPr anchor="t">
            <a:normAutofit/>
          </a:bodyPr>
          <a:lstStyle/>
          <a:p>
            <a:r>
              <a:rPr lang="en-US" sz="2800" dirty="0">
                <a:solidFill>
                  <a:srgbClr val="FFFFFF"/>
                </a:solidFill>
              </a:rPr>
              <a:t>The Process of an Investigation</a:t>
            </a:r>
          </a:p>
        </p:txBody>
      </p:sp>
      <p:sp useBgFill="1">
        <p:nvSpPr>
          <p:cNvPr id="20" name="Rectangle 19">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21898" y="643466"/>
            <a:ext cx="5827472" cy="5571067"/>
          </a:xfrm>
        </p:spPr>
        <p:txBody>
          <a:bodyPr>
            <a:normAutofit/>
          </a:bodyPr>
          <a:lstStyle/>
          <a:p>
            <a:r>
              <a:rPr lang="en-US" sz="2000" dirty="0"/>
              <a:t>Incoming complaint</a:t>
            </a:r>
          </a:p>
          <a:p>
            <a:pPr lvl="1"/>
            <a:r>
              <a:rPr lang="en-US" sz="2000" dirty="0"/>
              <a:t>Internal (employee)</a:t>
            </a:r>
          </a:p>
          <a:p>
            <a:pPr lvl="1"/>
            <a:r>
              <a:rPr lang="en-US" sz="2000" dirty="0"/>
              <a:t>External (community member)</a:t>
            </a:r>
          </a:p>
          <a:p>
            <a:pPr lvl="1"/>
            <a:r>
              <a:rPr lang="en-US" sz="2000" dirty="0"/>
              <a:t>Reviewed by Community Accountability for determination of process</a:t>
            </a:r>
          </a:p>
          <a:p>
            <a:pPr lvl="2"/>
            <a:r>
              <a:rPr lang="en-US" sz="2000" dirty="0"/>
              <a:t>Remain in PSU or assigned to Division supervisor </a:t>
            </a:r>
          </a:p>
          <a:p>
            <a:pPr lvl="1"/>
            <a:r>
              <a:rPr lang="en-US" sz="2000" dirty="0"/>
              <a:t>Investigation completed (required within one year)</a:t>
            </a:r>
          </a:p>
          <a:p>
            <a:pPr lvl="1"/>
            <a:r>
              <a:rPr lang="en-US" sz="2000" dirty="0"/>
              <a:t>Forwarded to employee’s manager for recommended finding and discipline</a:t>
            </a:r>
          </a:p>
          <a:p>
            <a:pPr lvl="1"/>
            <a:r>
              <a:rPr lang="en-US" sz="2000" dirty="0"/>
              <a:t>Forwarded to Division Commander who makes finding and determines discipline</a:t>
            </a:r>
          </a:p>
          <a:p>
            <a:pPr lvl="1"/>
            <a:r>
              <a:rPr lang="en-US" sz="2000" dirty="0"/>
              <a:t>Chief conducts Skelly hearing if requested</a:t>
            </a:r>
          </a:p>
          <a:p>
            <a:pPr lvl="1"/>
            <a:r>
              <a:rPr lang="en-US" sz="2000" dirty="0"/>
              <a:t>Returned to PSU for filing</a:t>
            </a:r>
          </a:p>
          <a:p>
            <a:pPr lvl="1"/>
            <a:endParaRPr lang="en-US" sz="2000" dirty="0"/>
          </a:p>
          <a:p>
            <a:pPr lvl="1"/>
            <a:endParaRPr lang="en-US" sz="2000" dirty="0"/>
          </a:p>
        </p:txBody>
      </p:sp>
    </p:spTree>
    <p:extLst>
      <p:ext uri="{BB962C8B-B14F-4D97-AF65-F5344CB8AC3E}">
        <p14:creationId xmlns:p14="http://schemas.microsoft.com/office/powerpoint/2010/main" val="19361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Anatomy of an Investigation</a:t>
            </a:r>
          </a:p>
        </p:txBody>
      </p:sp>
      <p:sp>
        <p:nvSpPr>
          <p:cNvPr id="3" name="Content Placeholder 2"/>
          <p:cNvSpPr>
            <a:spLocks noGrp="1"/>
          </p:cNvSpPr>
          <p:nvPr>
            <p:ph idx="1"/>
          </p:nvPr>
        </p:nvSpPr>
        <p:spPr>
          <a:xfrm>
            <a:off x="1261872" y="1828800"/>
            <a:ext cx="8595360" cy="4351337"/>
          </a:xfrm>
        </p:spPr>
        <p:txBody>
          <a:bodyPr>
            <a:normAutofit/>
          </a:bodyPr>
          <a:lstStyle/>
          <a:p>
            <a:r>
              <a:rPr lang="en-US" dirty="0"/>
              <a:t>Assigned to an investigator</a:t>
            </a:r>
          </a:p>
          <a:p>
            <a:pPr lvl="1"/>
            <a:r>
              <a:rPr lang="en-US" sz="1800" dirty="0"/>
              <a:t>Review the complaint</a:t>
            </a:r>
          </a:p>
          <a:p>
            <a:pPr lvl="1"/>
            <a:r>
              <a:rPr lang="en-US" sz="1800" dirty="0"/>
              <a:t>Identify potential policy violations (or lack thereof)</a:t>
            </a:r>
          </a:p>
          <a:p>
            <a:pPr lvl="1"/>
            <a:r>
              <a:rPr lang="en-US" sz="1800" dirty="0"/>
              <a:t>Identify potential criminal violations (or lack thereof)</a:t>
            </a:r>
          </a:p>
          <a:p>
            <a:pPr lvl="2"/>
            <a:r>
              <a:rPr lang="en-US" sz="1800" dirty="0"/>
              <a:t>If yes, separate criminal investigation is initiated</a:t>
            </a:r>
          </a:p>
          <a:p>
            <a:pPr lvl="1"/>
            <a:r>
              <a:rPr lang="en-US" sz="1800" dirty="0"/>
              <a:t>Most often contact the complaining party for follow up questions and to share contact info.</a:t>
            </a:r>
          </a:p>
          <a:p>
            <a:pPr lvl="1"/>
            <a:r>
              <a:rPr lang="en-US" sz="1800" dirty="0"/>
              <a:t>Identify and collect potential evidence (MAV recording, private video, reports, etc.)</a:t>
            </a:r>
          </a:p>
          <a:p>
            <a:pPr lvl="1"/>
            <a:r>
              <a:rPr lang="en-US" sz="1800" dirty="0"/>
              <a:t>Identify and interview potential witnesses (recorded and saved)</a:t>
            </a:r>
          </a:p>
          <a:p>
            <a:pPr lvl="1"/>
            <a:r>
              <a:rPr lang="en-US" sz="1800" dirty="0"/>
              <a:t>Interview subject officer(s)</a:t>
            </a:r>
          </a:p>
          <a:p>
            <a:pPr lvl="1"/>
            <a:r>
              <a:rPr lang="en-US" sz="1800" dirty="0"/>
              <a:t>Write reports on investigation</a:t>
            </a:r>
          </a:p>
          <a:p>
            <a:pPr lvl="1"/>
            <a:r>
              <a:rPr lang="en-US" sz="1800" dirty="0"/>
              <a:t>Complete Investigation reviewed by Community Accountability Lieutenant (who oversees PSU)</a:t>
            </a:r>
          </a:p>
          <a:p>
            <a:pPr lvl="1"/>
            <a:endParaRPr lang="en-US" dirty="0"/>
          </a:p>
          <a:p>
            <a:pPr lvl="1"/>
            <a:endParaRPr lang="en-US" dirty="0"/>
          </a:p>
          <a:p>
            <a:pPr lvl="1"/>
            <a:endParaRPr dirty="0"/>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2178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3" end="3"/>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5" end="5"/>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6" end="6"/>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3">
                                            <p:txEl>
                                              <p:pRg st="7" end="7"/>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8" end="8"/>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9" end="9"/>
                                            </p:txEl>
                                          </p:spTgt>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5" presetClass="emph" presetSubtype="0" nodeType="clickEffect">
                                  <p:stCondLst>
                                    <p:cond delay="0"/>
                                  </p:stCondLst>
                                  <p:iterate type="lt">
                                    <p:tmAbs val="25"/>
                                  </p:iterate>
                                  <p:childTnLst>
                                    <p:set>
                                      <p:cBhvr override="childStyle">
                                        <p:cTn id="38" dur="indefinite"/>
                                        <p:tgtEl>
                                          <p:spTgt spid="3">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631</Words>
  <Application>Microsoft Office PowerPoint</Application>
  <PresentationFormat>Widescreen</PresentationFormat>
  <Paragraphs>87</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Schoolbook</vt:lpstr>
      <vt:lpstr>Wingdings 2</vt:lpstr>
      <vt:lpstr>View</vt:lpstr>
      <vt:lpstr>Office of Community Accountability</vt:lpstr>
      <vt:lpstr>Objectives</vt:lpstr>
      <vt:lpstr>Public Safety Officers Bill of Rights Act</vt:lpstr>
      <vt:lpstr>Legal Codes</vt:lpstr>
      <vt:lpstr>The Intersection Between POBRA and Internal Investigations</vt:lpstr>
      <vt:lpstr>How does our Department receive complaints</vt:lpstr>
      <vt:lpstr>Online Complaints</vt:lpstr>
      <vt:lpstr>The Process of an Investigation</vt:lpstr>
      <vt:lpstr>Anatomy of an Investigation</vt:lpstr>
      <vt:lpstr>Anatomy of an Investigation (cont’d)</vt:lpstr>
      <vt:lpstr>Findings</vt:lpstr>
      <vt:lpstr>PC 832.7 makes PSU investigations confidential, except: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Shawn Hill</dc:creator>
  <cp:lastModifiedBy>Shawn Hill</cp:lastModifiedBy>
  <cp:revision>19</cp:revision>
  <dcterms:created xsi:type="dcterms:W3CDTF">2021-06-08T15:02:08Z</dcterms:created>
  <dcterms:modified xsi:type="dcterms:W3CDTF">2021-06-09T00:06:15Z</dcterms:modified>
</cp:coreProperties>
</file>